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4" r:id="rId3"/>
    <p:sldId id="325" r:id="rId4"/>
    <p:sldId id="326" r:id="rId5"/>
    <p:sldId id="327" r:id="rId6"/>
    <p:sldId id="328" r:id="rId7"/>
    <p:sldId id="329" r:id="rId8"/>
    <p:sldId id="292" r:id="rId9"/>
    <p:sldId id="265" r:id="rId10"/>
    <p:sldId id="291" r:id="rId11"/>
    <p:sldId id="267" r:id="rId12"/>
    <p:sldId id="283" r:id="rId13"/>
    <p:sldId id="268" r:id="rId14"/>
    <p:sldId id="269" r:id="rId15"/>
    <p:sldId id="300" r:id="rId16"/>
    <p:sldId id="270" r:id="rId17"/>
    <p:sldId id="303" r:id="rId18"/>
    <p:sldId id="305" r:id="rId19"/>
    <p:sldId id="306" r:id="rId20"/>
    <p:sldId id="307" r:id="rId21"/>
    <p:sldId id="274" r:id="rId22"/>
    <p:sldId id="304" r:id="rId23"/>
    <p:sldId id="275" r:id="rId24"/>
    <p:sldId id="276" r:id="rId25"/>
    <p:sldId id="277" r:id="rId26"/>
    <p:sldId id="278" r:id="rId27"/>
    <p:sldId id="322" r:id="rId28"/>
    <p:sldId id="279" r:id="rId29"/>
    <p:sldId id="280" r:id="rId30"/>
    <p:sldId id="282" r:id="rId31"/>
    <p:sldId id="296" r:id="rId32"/>
    <p:sldId id="284" r:id="rId33"/>
    <p:sldId id="285" r:id="rId34"/>
    <p:sldId id="286" r:id="rId35"/>
    <p:sldId id="287" r:id="rId36"/>
    <p:sldId id="288" r:id="rId37"/>
    <p:sldId id="290" r:id="rId38"/>
    <p:sldId id="289" r:id="rId39"/>
    <p:sldId id="293" r:id="rId40"/>
    <p:sldId id="294" r:id="rId41"/>
    <p:sldId id="295" r:id="rId42"/>
    <p:sldId id="297" r:id="rId43"/>
    <p:sldId id="299" r:id="rId44"/>
    <p:sldId id="301" r:id="rId45"/>
    <p:sldId id="308" r:id="rId46"/>
    <p:sldId id="310" r:id="rId47"/>
    <p:sldId id="311" r:id="rId48"/>
    <p:sldId id="313" r:id="rId49"/>
    <p:sldId id="312" r:id="rId50"/>
    <p:sldId id="314" r:id="rId51"/>
    <p:sldId id="316" r:id="rId52"/>
    <p:sldId id="315" r:id="rId53"/>
    <p:sldId id="317" r:id="rId54"/>
    <p:sldId id="318" r:id="rId55"/>
    <p:sldId id="319" r:id="rId56"/>
    <p:sldId id="320" r:id="rId57"/>
    <p:sldId id="321" r:id="rId58"/>
    <p:sldId id="302" r:id="rId59"/>
    <p:sldId id="32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33677-B6CE-A9DF-9DCF-C3185037A1E5}" v="654" dt="2021-12-22T04:05:06.095"/>
    <p1510:client id="{17F56CF0-D449-4F4B-B502-439903D685DB}" v="65" dt="2021-12-21T14:27:47.674"/>
    <p1510:client id="{7FED01B9-7B50-C2A1-E99F-73E8CDD07F9C}" v="1017" dt="2021-12-21T15:27:09.405"/>
    <p1510:client id="{91DE4943-C999-7451-21B9-4BBDF1883AEB}" v="1385" dt="2021-12-21T19:52:16.310"/>
    <p1510:client id="{CB28DECD-6B53-49A2-D478-AB8650A852B6}" v="1939" dt="2021-12-21T16:45:24.682"/>
    <p1510:client id="{E70DE954-4CFD-35B8-9028-1EC6194A971D}" v="418" dt="2021-12-21T21:15:02.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7209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9067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8572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280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5073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4417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765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218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6668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725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988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1217609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2">
            <a:extLst>
              <a:ext uri="{FF2B5EF4-FFF2-40B4-BE49-F238E27FC236}">
                <a16:creationId xmlns:a16="http://schemas.microsoft.com/office/drawing/2014/main" id="{D94F5940-5DE3-43F1-A870-7C2BDFB95C23}"/>
              </a:ext>
            </a:extLst>
          </p:cNvPr>
          <p:cNvPicPr>
            <a:picLocks noChangeAspect="1"/>
          </p:cNvPicPr>
          <p:nvPr/>
        </p:nvPicPr>
        <p:blipFill rotWithShape="1">
          <a:blip r:embed="rId2"/>
          <a:srcRect t="7579" b="2060"/>
          <a:stretch/>
        </p:blipFill>
        <p:spPr>
          <a:xfrm>
            <a:off x="-3047" y="10"/>
            <a:ext cx="12191999" cy="6857990"/>
          </a:xfrm>
          <a:prstGeom prst="rect">
            <a:avLst/>
          </a:prstGeom>
        </p:spPr>
      </p:pic>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cs typeface="Calibri Light"/>
              </a:rPr>
              <a:t>REVIEW-02</a:t>
            </a:r>
            <a:endParaRPr lang="en-US" sz="520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dirty="0">
                <a:solidFill>
                  <a:srgbClr val="FFFFFF"/>
                </a:solidFill>
                <a:cs typeface="Calibri"/>
              </a:rPr>
              <a:t>GROUP 2 – ONLINE BANKING SYSTEM</a:t>
            </a:r>
            <a:endParaRPr lang="en-US" dirty="0">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59C12-1F6B-4B69-A6F2-5E4E061CC280}"/>
              </a:ext>
            </a:extLst>
          </p:cNvPr>
          <p:cNvSpPr>
            <a:spLocks noGrp="1"/>
          </p:cNvSpPr>
          <p:nvPr>
            <p:ph type="title"/>
          </p:nvPr>
        </p:nvSpPr>
        <p:spPr>
          <a:xfrm>
            <a:off x="1725345" y="4010096"/>
            <a:ext cx="6550434" cy="1722736"/>
          </a:xfrm>
        </p:spPr>
        <p:txBody>
          <a:bodyPr anchor="t">
            <a:normAutofit/>
          </a:bodyPr>
          <a:lstStyle/>
          <a:p>
            <a:r>
              <a:rPr lang="en-US" sz="5800" b="1" i="1" u="sng">
                <a:cs typeface="Calibri Light"/>
              </a:rPr>
              <a:t>NORMALISATION</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859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A53FD-60C0-476E-A5C4-2C26C0308589}"/>
              </a:ext>
            </a:extLst>
          </p:cNvPr>
          <p:cNvSpPr>
            <a:spLocks noGrp="1"/>
          </p:cNvSpPr>
          <p:nvPr>
            <p:ph idx="1"/>
          </p:nvPr>
        </p:nvSpPr>
        <p:spPr>
          <a:xfrm>
            <a:off x="838200" y="440171"/>
            <a:ext cx="10515600" cy="5736792"/>
          </a:xfrm>
        </p:spPr>
        <p:txBody>
          <a:bodyPr vert="horz" lIns="91440" tIns="45720" rIns="91440" bIns="45720" rtlCol="0" anchor="t">
            <a:normAutofit/>
          </a:bodyPr>
          <a:lstStyle/>
          <a:p>
            <a:pPr marL="0" indent="0">
              <a:buNone/>
            </a:pPr>
            <a:endParaRPr lang="en-US" sz="2000" dirty="0">
              <a:latin typeface="Times New Roman"/>
              <a:cs typeface="Times New Roman"/>
            </a:endParaRPr>
          </a:p>
          <a:p>
            <a:pPr marL="0" indent="0">
              <a:buNone/>
            </a:pPr>
            <a:r>
              <a:rPr lang="en-US" dirty="0">
                <a:latin typeface="Times New Roman"/>
                <a:cs typeface="Times New Roman"/>
              </a:rPr>
              <a:t>TABLES BEFORE NORMALISATION:</a:t>
            </a:r>
            <a:endParaRPr lang="en-US" dirty="0">
              <a:solidFill>
                <a:srgbClr val="FFFFFF"/>
              </a:solidFill>
              <a:latin typeface="Calibri" panose="020F0502020204030204"/>
              <a:cs typeface="Calibri" panose="020F0502020204030204"/>
            </a:endParaRPr>
          </a:p>
          <a:p>
            <a:pPr marL="0" indent="0">
              <a:buNone/>
            </a:pPr>
            <a:endParaRPr lang="en-US" sz="2000" dirty="0">
              <a:solidFill>
                <a:srgbClr val="FFFFFF"/>
              </a:solidFill>
              <a:latin typeface="Times New Roman"/>
              <a:cs typeface="Times New Roman"/>
            </a:endParaRPr>
          </a:p>
          <a:p>
            <a:pPr marL="457200" indent="-457200"/>
            <a:r>
              <a:rPr lang="en-US" sz="2000" b="1" dirty="0">
                <a:solidFill>
                  <a:schemeClr val="accent1"/>
                </a:solidFill>
                <a:latin typeface="Times New Roman"/>
                <a:cs typeface="Times New Roman"/>
              </a:rPr>
              <a:t>ADMINISTRATOR</a:t>
            </a:r>
            <a:r>
              <a:rPr lang="en-US" sz="2400" b="1" dirty="0">
                <a:solidFill>
                  <a:schemeClr val="accent1"/>
                </a:solidFill>
                <a:latin typeface="Times New Roman"/>
                <a:cs typeface="Times New Roman"/>
              </a:rPr>
              <a:t> </a:t>
            </a:r>
            <a:r>
              <a:rPr lang="en-US" sz="2400" dirty="0">
                <a:latin typeface="Times New Roman"/>
                <a:cs typeface="Times New Roman"/>
              </a:rPr>
              <a:t> </a:t>
            </a:r>
            <a:r>
              <a:rPr lang="en-US" sz="1800" dirty="0">
                <a:latin typeface="Times New Roman"/>
                <a:ea typeface="+mn-lt"/>
                <a:cs typeface="+mn-lt"/>
              </a:rPr>
              <a:t>(</a:t>
            </a:r>
            <a:r>
              <a:rPr lang="en-US" sz="1800" dirty="0" err="1">
                <a:latin typeface="Times New Roman"/>
                <a:ea typeface="+mn-lt"/>
                <a:cs typeface="+mn-lt"/>
              </a:rPr>
              <a:t>Emp_id</a:t>
            </a:r>
            <a:r>
              <a:rPr lang="en-US" sz="1800" dirty="0">
                <a:latin typeface="Times New Roman"/>
                <a:ea typeface="+mn-lt"/>
                <a:cs typeface="+mn-lt"/>
              </a:rPr>
              <a:t>, </a:t>
            </a:r>
            <a:r>
              <a:rPr lang="en-US" sz="1800" dirty="0" err="1">
                <a:latin typeface="Times New Roman"/>
                <a:ea typeface="+mn-lt"/>
                <a:cs typeface="+mn-lt"/>
              </a:rPr>
              <a:t>Emp_firstName</a:t>
            </a:r>
            <a:r>
              <a:rPr lang="en-US" sz="1800" dirty="0">
                <a:latin typeface="Times New Roman"/>
                <a:ea typeface="+mn-lt"/>
                <a:cs typeface="+mn-lt"/>
              </a:rPr>
              <a:t>, </a:t>
            </a:r>
            <a:r>
              <a:rPr lang="en-US" sz="1800" dirty="0" err="1">
                <a:latin typeface="Times New Roman"/>
                <a:ea typeface="+mn-lt"/>
                <a:cs typeface="+mn-lt"/>
              </a:rPr>
              <a:t>Emp_lastName</a:t>
            </a:r>
            <a:r>
              <a:rPr lang="en-US" sz="1800" dirty="0">
                <a:latin typeface="Times New Roman"/>
                <a:ea typeface="+mn-lt"/>
                <a:cs typeface="+mn-lt"/>
              </a:rPr>
              <a:t>,</a:t>
            </a:r>
            <a:endParaRPr lang="en-US" dirty="0">
              <a:latin typeface="Calibri" panose="020F0502020204030204"/>
              <a:ea typeface="+mn-lt"/>
              <a:cs typeface="+mn-lt"/>
            </a:endParaRPr>
          </a:p>
          <a:p>
            <a:pPr marL="0" indent="0">
              <a:buNone/>
            </a:pPr>
            <a:r>
              <a:rPr lang="en-US" sz="1800" dirty="0">
                <a:latin typeface="Times New Roman"/>
                <a:ea typeface="+mn-lt"/>
                <a:cs typeface="+mn-lt"/>
              </a:rPr>
              <a:t>                                                </a:t>
            </a:r>
            <a:r>
              <a:rPr lang="en-US" sz="1800" dirty="0" err="1">
                <a:latin typeface="Times New Roman"/>
                <a:ea typeface="+mn-lt"/>
                <a:cs typeface="+mn-lt"/>
              </a:rPr>
              <a:t>Emp_Gender</a:t>
            </a:r>
            <a:r>
              <a:rPr lang="en-US" sz="1800" dirty="0">
                <a:latin typeface="Times New Roman"/>
                <a:ea typeface="+mn-lt"/>
                <a:cs typeface="+mn-lt"/>
              </a:rPr>
              <a:t>, </a:t>
            </a:r>
            <a:r>
              <a:rPr lang="en-US" sz="1800" dirty="0" err="1">
                <a:latin typeface="Times New Roman"/>
                <a:ea typeface="+mn-lt"/>
                <a:cs typeface="+mn-lt"/>
              </a:rPr>
              <a:t>Emp_DOB,Emp_Designation</a:t>
            </a:r>
            <a:r>
              <a:rPr lang="en-US" sz="1800" dirty="0">
                <a:latin typeface="Times New Roman"/>
                <a:ea typeface="+mn-lt"/>
                <a:cs typeface="+mn-lt"/>
              </a:rPr>
              <a:t>,                                                                                                              </a:t>
            </a:r>
            <a:r>
              <a:rPr lang="en-US" sz="1800" dirty="0" err="1">
                <a:latin typeface="Times New Roman"/>
                <a:ea typeface="+mn-lt"/>
                <a:cs typeface="+mn-lt"/>
              </a:rPr>
              <a:t>Emp_Designation</a:t>
            </a:r>
            <a:r>
              <a:rPr lang="en-US" sz="1800" dirty="0">
                <a:latin typeface="Times New Roman"/>
                <a:ea typeface="+mn-lt"/>
                <a:cs typeface="+mn-lt"/>
              </a:rPr>
              <a:t>, </a:t>
            </a:r>
            <a:r>
              <a:rPr lang="en-US" sz="1800" dirty="0" err="1">
                <a:latin typeface="Times New Roman"/>
                <a:ea typeface="+mn-lt"/>
                <a:cs typeface="+mn-lt"/>
              </a:rPr>
              <a:t>Hired_date</a:t>
            </a:r>
            <a:r>
              <a:rPr lang="en-US" sz="1800" dirty="0">
                <a:latin typeface="Times New Roman"/>
                <a:ea typeface="+mn-lt"/>
                <a:cs typeface="+mn-lt"/>
              </a:rPr>
              <a:t>, </a:t>
            </a:r>
            <a:r>
              <a:rPr lang="en-US" sz="1800" dirty="0" err="1">
                <a:latin typeface="Times New Roman"/>
                <a:ea typeface="+mn-lt"/>
                <a:cs typeface="+mn-lt"/>
              </a:rPr>
              <a:t>Emp_workingStatus</a:t>
            </a:r>
            <a:r>
              <a:rPr lang="en-US" sz="1800" dirty="0">
                <a:latin typeface="Times New Roman"/>
                <a:ea typeface="+mn-lt"/>
                <a:cs typeface="+mn-lt"/>
              </a:rPr>
              <a:t>)</a:t>
            </a:r>
            <a:endParaRPr lang="en-US" dirty="0">
              <a:cs typeface="Calibri"/>
            </a:endParaRPr>
          </a:p>
          <a:p>
            <a:pPr marL="457200" indent="-457200">
              <a:lnSpc>
                <a:spcPct val="100000"/>
              </a:lnSpc>
            </a:pPr>
            <a:r>
              <a:rPr lang="en-US" sz="2000" b="1" dirty="0">
                <a:solidFill>
                  <a:schemeClr val="accent1"/>
                </a:solidFill>
                <a:latin typeface="Times New Roman"/>
                <a:cs typeface="Times New Roman"/>
              </a:rPr>
              <a:t>CUSTOMER</a:t>
            </a:r>
            <a:r>
              <a:rPr lang="en-US" sz="2400" dirty="0">
                <a:latin typeface="Times New Roman"/>
                <a:ea typeface="+mn-lt"/>
                <a:cs typeface="+mn-lt"/>
              </a:rPr>
              <a:t> </a:t>
            </a:r>
            <a:r>
              <a:rPr lang="en-US" sz="1800" dirty="0">
                <a:latin typeface="Times New Roman"/>
                <a:ea typeface="+mn-lt"/>
                <a:cs typeface="+mn-lt"/>
              </a:rPr>
              <a:t>(</a:t>
            </a:r>
            <a:r>
              <a:rPr lang="en-US" sz="1800" dirty="0" err="1">
                <a:latin typeface="Times New Roman"/>
                <a:ea typeface="+mn-lt"/>
                <a:cs typeface="+mn-lt"/>
              </a:rPr>
              <a:t>Customer_id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Customer_firstName</a:t>
            </a:r>
            <a:r>
              <a:rPr lang="en-US" sz="1800" dirty="0">
                <a:latin typeface="Times New Roman"/>
                <a:ea typeface="+mn-lt"/>
                <a:cs typeface="+mn-lt"/>
              </a:rPr>
              <a:t>,</a:t>
            </a:r>
          </a:p>
          <a:p>
            <a:pPr marL="0" indent="0">
              <a:lnSpc>
                <a:spcPct val="100000"/>
              </a:lnSpc>
              <a:buNone/>
            </a:pPr>
            <a:r>
              <a:rPr lang="en-US" sz="1800" dirty="0">
                <a:latin typeface="Times New Roman"/>
                <a:ea typeface="+mn-lt"/>
                <a:cs typeface="+mn-lt"/>
              </a:rPr>
              <a:t>                                    </a:t>
            </a:r>
            <a:r>
              <a:rPr lang="en-US" sz="1800" dirty="0" err="1">
                <a:latin typeface="Times New Roman"/>
                <a:ea typeface="+mn-lt"/>
                <a:cs typeface="+mn-lt"/>
              </a:rPr>
              <a:t>Customer_lastName,Customer_Gender</a:t>
            </a:r>
            <a:r>
              <a:rPr lang="en-US" sz="1800" dirty="0">
                <a:latin typeface="Times New Roman"/>
                <a:ea typeface="+mn-lt"/>
                <a:cs typeface="+mn-lt"/>
              </a:rPr>
              <a:t>, DOB, </a:t>
            </a:r>
          </a:p>
          <a:p>
            <a:pPr marL="0" indent="0">
              <a:lnSpc>
                <a:spcPct val="100000"/>
              </a:lnSpc>
              <a:buNone/>
            </a:pPr>
            <a:r>
              <a:rPr lang="en-US" sz="1800" dirty="0">
                <a:latin typeface="Times New Roman"/>
                <a:ea typeface="+mn-lt"/>
                <a:cs typeface="+mn-lt"/>
              </a:rPr>
              <a:t>                                    </a:t>
            </a:r>
            <a:r>
              <a:rPr lang="en-US" sz="1800" dirty="0" err="1">
                <a:latin typeface="Times New Roman"/>
                <a:ea typeface="+mn-lt"/>
                <a:cs typeface="+mn-lt"/>
              </a:rPr>
              <a:t>State,City</a:t>
            </a:r>
            <a:r>
              <a:rPr lang="en-US" sz="1800" dirty="0">
                <a:latin typeface="Times New Roman"/>
                <a:ea typeface="+mn-lt"/>
                <a:cs typeface="+mn-lt"/>
              </a:rPr>
              <a:t>, </a:t>
            </a:r>
            <a:r>
              <a:rPr lang="en-US" sz="1800" dirty="0" err="1">
                <a:latin typeface="Times New Roman"/>
                <a:ea typeface="+mn-lt"/>
                <a:cs typeface="+mn-lt"/>
              </a:rPr>
              <a:t>Customer_Address</a:t>
            </a:r>
            <a:r>
              <a:rPr lang="en-US" sz="1800" dirty="0">
                <a:latin typeface="Times New Roman"/>
                <a:ea typeface="+mn-lt"/>
                <a:cs typeface="+mn-lt"/>
              </a:rPr>
              <a:t>, </a:t>
            </a:r>
            <a:r>
              <a:rPr lang="en-US" sz="1800" dirty="0" err="1">
                <a:latin typeface="Times New Roman"/>
                <a:ea typeface="+mn-lt"/>
                <a:cs typeface="+mn-lt"/>
              </a:rPr>
              <a:t>Zip_code,Email_Id</a:t>
            </a:r>
            <a:r>
              <a:rPr lang="en-US" sz="1800" dirty="0">
                <a:latin typeface="Times New Roman"/>
                <a:ea typeface="+mn-lt"/>
                <a:cs typeface="+mn-lt"/>
              </a:rPr>
              <a:t>, </a:t>
            </a:r>
          </a:p>
          <a:p>
            <a:pPr marL="0" indent="0">
              <a:lnSpc>
                <a:spcPct val="100000"/>
              </a:lnSpc>
              <a:buNone/>
            </a:pPr>
            <a:r>
              <a:rPr lang="en-US" sz="1800" dirty="0">
                <a:latin typeface="Times New Roman"/>
                <a:ea typeface="+mn-lt"/>
                <a:cs typeface="+mn-lt"/>
              </a:rPr>
              <a:t>                                    Mobile_no1,Mobile_no2, </a:t>
            </a:r>
            <a:r>
              <a:rPr lang="en-US" sz="1800" dirty="0" err="1">
                <a:latin typeface="Times New Roman"/>
                <a:ea typeface="+mn-lt"/>
                <a:cs typeface="+mn-lt"/>
              </a:rPr>
              <a:t>UserLoginID</a:t>
            </a:r>
            <a:r>
              <a:rPr lang="en-US" sz="1800" dirty="0">
                <a:latin typeface="Times New Roman"/>
                <a:ea typeface="+mn-lt"/>
                <a:cs typeface="+mn-lt"/>
              </a:rPr>
              <a:t>)</a:t>
            </a:r>
          </a:p>
          <a:p>
            <a:pPr marL="457200" indent="-457200">
              <a:lnSpc>
                <a:spcPct val="100000"/>
              </a:lnSpc>
            </a:pPr>
            <a:r>
              <a:rPr lang="en-US" sz="2000" b="1" dirty="0">
                <a:solidFill>
                  <a:schemeClr val="accent1"/>
                </a:solidFill>
                <a:latin typeface="Times New Roman"/>
                <a:cs typeface="Times New Roman"/>
              </a:rPr>
              <a:t>REGISTRATION </a:t>
            </a:r>
            <a:r>
              <a:rPr lang="en-US" sz="1800" dirty="0">
                <a:latin typeface="Times New Roman"/>
                <a:ea typeface="+mn-lt"/>
                <a:cs typeface="+mn-lt"/>
              </a:rPr>
              <a:t>(</a:t>
            </a:r>
            <a:r>
              <a:rPr lang="en-US" sz="1800" dirty="0" err="1">
                <a:latin typeface="Times New Roman"/>
                <a:ea typeface="+mn-lt"/>
                <a:cs typeface="+mn-lt"/>
              </a:rPr>
              <a:t>RegisterID</a:t>
            </a:r>
            <a:r>
              <a:rPr lang="en-US" sz="1800" dirty="0">
                <a:latin typeface="Times New Roman"/>
                <a:ea typeface="+mn-lt"/>
                <a:cs typeface="+mn-lt"/>
              </a:rPr>
              <a:t>, </a:t>
            </a:r>
            <a:r>
              <a:rPr lang="en-US" sz="1800" dirty="0" err="1">
                <a:latin typeface="Times New Roman"/>
                <a:ea typeface="+mn-lt"/>
                <a:cs typeface="+mn-lt"/>
              </a:rPr>
              <a:t>UserName</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Password, </a:t>
            </a:r>
            <a:r>
              <a:rPr lang="en-US" sz="1800" dirty="0" err="1">
                <a:latin typeface="Times New Roman"/>
                <a:ea typeface="+mn-lt"/>
                <a:cs typeface="+mn-lt"/>
              </a:rPr>
              <a:t>Email_Id</a:t>
            </a:r>
            <a:r>
              <a:rPr lang="en-US" sz="1800" dirty="0">
                <a:latin typeface="Times New Roman"/>
                <a:ea typeface="+mn-lt"/>
                <a:cs typeface="+mn-lt"/>
              </a:rPr>
              <a:t>,                                                                            Mobile_no1) </a:t>
            </a:r>
          </a:p>
          <a:p>
            <a:pPr marL="457200" indent="-457200"/>
            <a:r>
              <a:rPr lang="en-US" sz="2000" b="1" dirty="0">
                <a:solidFill>
                  <a:schemeClr val="accent1"/>
                </a:solidFill>
                <a:latin typeface="Times New Roman"/>
                <a:cs typeface="Times New Roman"/>
              </a:rPr>
              <a:t>LOGIN-ACCOUNT </a:t>
            </a:r>
            <a:r>
              <a:rPr lang="en-US" sz="1800" dirty="0">
                <a:latin typeface="Times New Roman"/>
                <a:ea typeface="+mn-lt"/>
                <a:cs typeface="+mn-lt"/>
              </a:rPr>
              <a:t>(</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p>
          <a:p>
            <a:pPr marL="342900" indent="-342900"/>
            <a:r>
              <a:rPr lang="en-US" sz="1800" b="1" dirty="0">
                <a:solidFill>
                  <a:schemeClr val="accent1"/>
                </a:solidFill>
                <a:latin typeface="Times New Roman"/>
                <a:cs typeface="Times New Roman"/>
              </a:rPr>
              <a:t>   USERLOGINS</a:t>
            </a:r>
            <a:r>
              <a:rPr lang="en-US" sz="1800" dirty="0">
                <a:latin typeface="Times New Roman"/>
                <a:cs typeface="Times New Roman"/>
              </a:rPr>
              <a:t> (</a:t>
            </a:r>
            <a:r>
              <a:rPr lang="en-US" sz="1800" dirty="0" err="1">
                <a:latin typeface="Times New Roman"/>
                <a:cs typeface="Times New Roman"/>
              </a:rPr>
              <a:t>UserLoginID</a:t>
            </a:r>
            <a:r>
              <a:rPr lang="en-US" sz="1800" dirty="0">
                <a:latin typeface="Times New Roman"/>
                <a:cs typeface="Times New Roman"/>
              </a:rPr>
              <a:t>, </a:t>
            </a:r>
            <a:r>
              <a:rPr lang="en-US" sz="1800" dirty="0" err="1">
                <a:latin typeface="Times New Roman"/>
                <a:cs typeface="Times New Roman"/>
              </a:rPr>
              <a:t>UserName</a:t>
            </a:r>
            <a:r>
              <a:rPr lang="en-US" sz="1800" dirty="0">
                <a:latin typeface="Times New Roman"/>
                <a:cs typeface="Times New Roman"/>
              </a:rPr>
              <a:t>, Password) </a:t>
            </a:r>
            <a:endParaRPr lang="en-US" dirty="0">
              <a:cs typeface="Calibri" panose="020F0502020204030204"/>
            </a:endParaRPr>
          </a:p>
          <a:p>
            <a:pPr marL="0" indent="0">
              <a:buNone/>
            </a:pPr>
            <a:endParaRPr lang="en-US" sz="1800">
              <a:latin typeface="Times New Roman"/>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320931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E74E9-3E28-4F65-A41B-3D6FB256FFD5}"/>
              </a:ext>
            </a:extLst>
          </p:cNvPr>
          <p:cNvSpPr>
            <a:spLocks noGrp="1"/>
          </p:cNvSpPr>
          <p:nvPr>
            <p:ph idx="1"/>
          </p:nvPr>
        </p:nvSpPr>
        <p:spPr>
          <a:xfrm>
            <a:off x="806887" y="792230"/>
            <a:ext cx="11747324" cy="6261554"/>
          </a:xfrm>
        </p:spPr>
        <p:txBody>
          <a:bodyPr vert="horz" lIns="91440" tIns="45720" rIns="91440" bIns="45720" rtlCol="0" anchor="t">
            <a:normAutofit/>
          </a:bodyPr>
          <a:lstStyle/>
          <a:p>
            <a:pPr marL="0" indent="0">
              <a:buNone/>
            </a:pPr>
            <a:endParaRPr lang="en-US" sz="2000" b="1">
              <a:solidFill>
                <a:schemeClr val="accent1"/>
              </a:solidFill>
              <a:latin typeface="Times New Roman"/>
              <a:cs typeface="Times New Roman"/>
            </a:endParaRPr>
          </a:p>
          <a:p>
            <a:pPr marL="0" indent="0">
              <a:buNone/>
            </a:pPr>
            <a:endParaRPr lang="en-US" sz="2000" b="1">
              <a:solidFill>
                <a:schemeClr val="accent1"/>
              </a:solidFill>
              <a:latin typeface="Times New Roman"/>
              <a:cs typeface="Times New Roman"/>
            </a:endParaRPr>
          </a:p>
          <a:p>
            <a:pPr marL="342900" indent="-342900"/>
            <a:r>
              <a:rPr lang="en-US" sz="2000" b="1">
                <a:solidFill>
                  <a:schemeClr val="accent1"/>
                </a:solidFill>
                <a:latin typeface="Times New Roman"/>
                <a:cs typeface="Times New Roman"/>
              </a:rPr>
              <a:t>SECURITYANSWERS </a:t>
            </a:r>
            <a:r>
              <a:rPr lang="en-US" sz="1800">
                <a:latin typeface="Times New Roman"/>
                <a:ea typeface="+mn-lt"/>
                <a:cs typeface="+mn-lt"/>
              </a:rPr>
              <a:t>(</a:t>
            </a:r>
            <a:r>
              <a:rPr lang="en-US" sz="1800" err="1">
                <a:latin typeface="Times New Roman"/>
                <a:ea typeface="+mn-lt"/>
                <a:cs typeface="+mn-lt"/>
              </a:rPr>
              <a:t>UserLoginID</a:t>
            </a:r>
            <a:r>
              <a:rPr lang="en-US" sz="1800">
                <a:latin typeface="Times New Roman"/>
                <a:ea typeface="+mn-lt"/>
                <a:cs typeface="+mn-lt"/>
              </a:rPr>
              <a:t>, </a:t>
            </a:r>
            <a:r>
              <a:rPr lang="en-US" sz="1800" err="1">
                <a:latin typeface="Times New Roman"/>
                <a:ea typeface="+mn-lt"/>
                <a:cs typeface="+mn-lt"/>
              </a:rPr>
              <a:t>Security_Ans</a:t>
            </a:r>
            <a:r>
              <a:rPr lang="en-US" sz="1800">
                <a:latin typeface="Times New Roman"/>
                <a:ea typeface="+mn-lt"/>
                <a:cs typeface="+mn-lt"/>
              </a:rPr>
              <a:t>, </a:t>
            </a:r>
            <a:r>
              <a:rPr lang="en-US" sz="1800" err="1">
                <a:latin typeface="Times New Roman"/>
                <a:ea typeface="+mn-lt"/>
                <a:cs typeface="+mn-lt"/>
              </a:rPr>
              <a:t>Security_QuestID</a:t>
            </a:r>
            <a:r>
              <a:rPr lang="en-US" sz="1800">
                <a:latin typeface="Times New Roman"/>
                <a:ea typeface="+mn-lt"/>
                <a:cs typeface="+mn-lt"/>
              </a:rPr>
              <a:t>)</a:t>
            </a:r>
            <a:endParaRPr lang="en-US">
              <a:cs typeface="Calibri" panose="020F0502020204030204"/>
            </a:endParaRPr>
          </a:p>
          <a:p>
            <a:pPr marL="342900" indent="-342900"/>
            <a:r>
              <a:rPr lang="en-US" sz="2000" b="1">
                <a:solidFill>
                  <a:schemeClr val="accent1"/>
                </a:solidFill>
                <a:latin typeface="Times New Roman"/>
                <a:ea typeface="+mn-lt"/>
                <a:cs typeface="Times New Roman"/>
              </a:rPr>
              <a:t>SECURITYQUESTIONS</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Security_QuestID</a:t>
            </a:r>
            <a:r>
              <a:rPr lang="en-US" sz="1800">
                <a:latin typeface="Times New Roman"/>
                <a:ea typeface="+mn-lt"/>
                <a:cs typeface="Times New Roman"/>
              </a:rPr>
              <a:t>, </a:t>
            </a:r>
            <a:r>
              <a:rPr lang="en-US" sz="1800" err="1">
                <a:latin typeface="Times New Roman"/>
                <a:ea typeface="+mn-lt"/>
                <a:cs typeface="Times New Roman"/>
              </a:rPr>
              <a:t>Security_Questions</a:t>
            </a:r>
            <a:r>
              <a:rPr lang="en-US" sz="1800">
                <a:latin typeface="Times New Roman"/>
                <a:ea typeface="+mn-lt"/>
                <a:cs typeface="Times New Roman"/>
              </a:rPr>
              <a:t>) </a:t>
            </a:r>
            <a:endParaRPr lang="en-US" sz="1800">
              <a:latin typeface="Times New Roman"/>
              <a:ea typeface="+mn-lt"/>
              <a:cs typeface="+mn-lt"/>
            </a:endParaRPr>
          </a:p>
          <a:p>
            <a:pPr marL="342900" indent="-342900"/>
            <a:r>
              <a:rPr lang="en-US" sz="2000" b="1">
                <a:solidFill>
                  <a:schemeClr val="accent1"/>
                </a:solidFill>
                <a:latin typeface="Times New Roman"/>
                <a:ea typeface="+mn-lt"/>
                <a:cs typeface="Times New Roman"/>
              </a:rPr>
              <a:t>TRANSACTION  </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TransactionID</a:t>
            </a:r>
            <a:r>
              <a:rPr lang="en-US" sz="1800">
                <a:latin typeface="Times New Roman"/>
                <a:ea typeface="+mn-lt"/>
                <a:cs typeface="Times New Roman"/>
              </a:rPr>
              <a:t>, </a:t>
            </a:r>
            <a:r>
              <a:rPr lang="en-US" sz="1800" err="1">
                <a:latin typeface="Times New Roman"/>
                <a:ea typeface="+mn-lt"/>
                <a:cs typeface="Times New Roman"/>
              </a:rPr>
              <a:t>TransactionDate</a:t>
            </a:r>
            <a:r>
              <a:rPr lang="en-US" sz="1800">
                <a:latin typeface="Times New Roman"/>
                <a:ea typeface="+mn-lt"/>
                <a:cs typeface="Times New Roman"/>
              </a:rPr>
              <a:t>, </a:t>
            </a:r>
            <a:r>
              <a:rPr lang="en-US" sz="1800" err="1">
                <a:latin typeface="Times New Roman"/>
                <a:ea typeface="+mn-lt"/>
                <a:cs typeface="Times New Roman"/>
              </a:rPr>
              <a:t>TransactionTime</a:t>
            </a:r>
            <a:r>
              <a:rPr lang="en-US" sz="1800">
                <a:latin typeface="Times New Roman"/>
                <a:ea typeface="+mn-lt"/>
                <a:cs typeface="Times New Roman"/>
              </a:rPr>
              <a:t>,  </a:t>
            </a:r>
            <a:r>
              <a:rPr lang="en-US" sz="1800" err="1">
                <a:latin typeface="Times New Roman"/>
                <a:ea typeface="+mn-lt"/>
                <a:cs typeface="Times New Roman"/>
              </a:rPr>
              <a:t>TransactionType</a:t>
            </a:r>
            <a:r>
              <a:rPr lang="en-US" sz="1800">
                <a:latin typeface="Times New Roman"/>
                <a:ea typeface="+mn-lt"/>
                <a:cs typeface="Times New Roman"/>
              </a:rPr>
              <a:t>, </a:t>
            </a:r>
            <a:endParaRPr lang="en-US">
              <a:solidFill>
                <a:srgbClr val="4472C4"/>
              </a:solidFill>
              <a:latin typeface="Calibri" panose="020F0502020204030204"/>
              <a:ea typeface="+mn-lt"/>
              <a:cs typeface="Calibri"/>
            </a:endParaRPr>
          </a:p>
          <a:p>
            <a:pPr marL="0" indent="0">
              <a:buNone/>
            </a:pPr>
            <a:r>
              <a:rPr lang="en-US" sz="1800">
                <a:latin typeface="Times New Roman"/>
                <a:ea typeface="+mn-lt"/>
                <a:cs typeface="Times New Roman"/>
              </a:rPr>
              <a:t>                                              </a:t>
            </a:r>
            <a:r>
              <a:rPr lang="en-US" sz="1800" err="1">
                <a:latin typeface="Times New Roman"/>
                <a:ea typeface="+mn-lt"/>
                <a:cs typeface="Times New Roman"/>
              </a:rPr>
              <a:t>TransactionAmount</a:t>
            </a:r>
            <a:r>
              <a:rPr lang="en-US" sz="1800">
                <a:latin typeface="Times New Roman"/>
                <a:ea typeface="+mn-lt"/>
                <a:cs typeface="Times New Roman"/>
              </a:rPr>
              <a:t>,  </a:t>
            </a:r>
            <a:r>
              <a:rPr lang="en-US" sz="1800" err="1">
                <a:latin typeface="Times New Roman"/>
                <a:ea typeface="+mn-lt"/>
                <a:cs typeface="Times New Roman"/>
              </a:rPr>
              <a:t>NewBalance</a:t>
            </a:r>
            <a:r>
              <a:rPr lang="en-US" sz="1800">
                <a:latin typeface="Times New Roman"/>
                <a:ea typeface="+mn-lt"/>
                <a:cs typeface="Times New Roman"/>
              </a:rPr>
              <a:t>, </a:t>
            </a:r>
            <a:r>
              <a:rPr lang="en-US" sz="1800" err="1">
                <a:latin typeface="Times New Roman"/>
                <a:ea typeface="+mn-lt"/>
                <a:cs typeface="Times New Roman"/>
              </a:rPr>
              <a:t>AccountID</a:t>
            </a:r>
            <a:r>
              <a:rPr lang="en-US" sz="1800">
                <a:latin typeface="Times New Roman"/>
                <a:ea typeface="+mn-lt"/>
                <a:cs typeface="Times New Roman"/>
              </a:rPr>
              <a:t>, </a:t>
            </a:r>
            <a:r>
              <a:rPr lang="en-US" sz="1800" err="1">
                <a:latin typeface="Times New Roman"/>
                <a:ea typeface="+mn-lt"/>
                <a:cs typeface="Times New Roman"/>
              </a:rPr>
              <a:t>Customer_id</a:t>
            </a:r>
            <a:r>
              <a:rPr lang="en-US" sz="1800">
                <a:latin typeface="Times New Roman"/>
                <a:ea typeface="+mn-lt"/>
                <a:cs typeface="Times New Roman"/>
              </a:rPr>
              <a:t>, </a:t>
            </a:r>
            <a:r>
              <a:rPr lang="en-US" sz="1800" err="1">
                <a:latin typeface="Times New Roman"/>
                <a:ea typeface="+mn-lt"/>
                <a:cs typeface="Times New Roman"/>
              </a:rPr>
              <a:t>UserLoginID</a:t>
            </a:r>
            <a:r>
              <a:rPr lang="en-US" sz="1800">
                <a:latin typeface="Times New Roman"/>
                <a:ea typeface="+mn-lt"/>
                <a:cs typeface="Times New Roman"/>
              </a:rPr>
              <a:t>,  </a:t>
            </a:r>
            <a:endParaRPr lang="en-US">
              <a:solidFill>
                <a:srgbClr val="4472C4"/>
              </a:solidFill>
              <a:latin typeface="Calibri" panose="020F0502020204030204"/>
              <a:ea typeface="+mn-lt"/>
              <a:cs typeface="Calibri"/>
            </a:endParaRPr>
          </a:p>
          <a:p>
            <a:pPr marL="0" indent="0">
              <a:buNone/>
            </a:pPr>
            <a:r>
              <a:rPr lang="en-US" sz="1800">
                <a:latin typeface="Times New Roman"/>
                <a:ea typeface="+mn-lt"/>
                <a:cs typeface="Times New Roman"/>
              </a:rPr>
              <a:t>                                               </a:t>
            </a:r>
            <a:r>
              <a:rPr lang="en-US" sz="1800" err="1">
                <a:latin typeface="Times New Roman"/>
                <a:ea typeface="+mn-lt"/>
                <a:cs typeface="Times New Roman"/>
              </a:rPr>
              <a:t>WithdrawalCount</a:t>
            </a:r>
            <a:r>
              <a:rPr lang="en-US" sz="1800">
                <a:latin typeface="Times New Roman"/>
                <a:ea typeface="+mn-lt"/>
                <a:cs typeface="Times New Roman"/>
              </a:rPr>
              <a:t>,</a:t>
            </a:r>
            <a:r>
              <a:rPr lang="en-US" sz="1800">
                <a:solidFill>
                  <a:srgbClr val="FFFFFF"/>
                </a:solidFill>
                <a:latin typeface="Times New Roman"/>
                <a:ea typeface="+mn-lt"/>
                <a:cs typeface="Times New Roman"/>
              </a:rPr>
              <a:t> </a:t>
            </a:r>
            <a:r>
              <a:rPr lang="en-US" sz="1800" err="1">
                <a:latin typeface="Times New Roman"/>
                <a:ea typeface="+mn-lt"/>
                <a:cs typeface="Times New Roman"/>
              </a:rPr>
              <a:t>DepositCount</a:t>
            </a:r>
            <a:r>
              <a:rPr lang="en-US" sz="1800">
                <a:latin typeface="Times New Roman"/>
                <a:ea typeface="+mn-lt"/>
                <a:cs typeface="Times New Roman"/>
              </a:rPr>
              <a:t>)</a:t>
            </a:r>
            <a:endParaRPr lang="en-US">
              <a:solidFill>
                <a:schemeClr val="accent1"/>
              </a:solidFill>
              <a:latin typeface="Calibri" panose="020F0502020204030204"/>
              <a:ea typeface="+mn-lt"/>
              <a:cs typeface="Calibri"/>
            </a:endParaRPr>
          </a:p>
          <a:p>
            <a:pPr marL="342900" indent="-342900"/>
            <a:r>
              <a:rPr lang="en-US" sz="2000" b="1">
                <a:solidFill>
                  <a:schemeClr val="accent1"/>
                </a:solidFill>
                <a:latin typeface="Times New Roman"/>
                <a:ea typeface="+mn-lt"/>
                <a:cs typeface="Times New Roman"/>
              </a:rPr>
              <a:t>LOAN-DETAILS</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LoanNumber</a:t>
            </a:r>
            <a:r>
              <a:rPr lang="en-US" sz="1800">
                <a:latin typeface="Times New Roman"/>
                <a:ea typeface="+mn-lt"/>
                <a:cs typeface="Times New Roman"/>
              </a:rPr>
              <a:t>, </a:t>
            </a:r>
            <a:r>
              <a:rPr lang="en-US" sz="1800" err="1">
                <a:latin typeface="Times New Roman"/>
                <a:ea typeface="+mn-lt"/>
                <a:cs typeface="Times New Roman"/>
              </a:rPr>
              <a:t>AccountID</a:t>
            </a:r>
            <a:r>
              <a:rPr lang="en-US" sz="1800">
                <a:latin typeface="Times New Roman"/>
                <a:ea typeface="+mn-lt"/>
                <a:cs typeface="Times New Roman"/>
              </a:rPr>
              <a:t>, </a:t>
            </a:r>
            <a:r>
              <a:rPr lang="en-US" sz="1800" err="1">
                <a:latin typeface="Times New Roman"/>
                <a:ea typeface="+mn-lt"/>
                <a:cs typeface="Times New Roman"/>
              </a:rPr>
              <a:t>LoanAmount</a:t>
            </a:r>
            <a:r>
              <a:rPr lang="en-US" sz="1800">
                <a:latin typeface="Times New Roman"/>
                <a:ea typeface="+mn-lt"/>
                <a:cs typeface="Times New Roman"/>
              </a:rPr>
              <a:t>, </a:t>
            </a:r>
            <a:r>
              <a:rPr lang="en-US" sz="1800" err="1">
                <a:latin typeface="Times New Roman"/>
                <a:ea typeface="+mn-lt"/>
                <a:cs typeface="Times New Roman"/>
              </a:rPr>
              <a:t>InterestRate</a:t>
            </a:r>
            <a:r>
              <a:rPr lang="en-US" sz="1800">
                <a:latin typeface="Times New Roman"/>
                <a:ea typeface="+mn-lt"/>
                <a:cs typeface="Times New Roman"/>
              </a:rPr>
              <a:t>,  </a:t>
            </a:r>
            <a:r>
              <a:rPr lang="en-US" sz="1800" err="1">
                <a:latin typeface="Times New Roman"/>
                <a:ea typeface="+mn-lt"/>
                <a:cs typeface="Times New Roman"/>
              </a:rPr>
              <a:t>LoanApprovalDate</a:t>
            </a:r>
            <a:r>
              <a:rPr lang="en-US" sz="1800">
                <a:latin typeface="Times New Roman"/>
                <a:ea typeface="+mn-lt"/>
                <a:cs typeface="Times New Roman"/>
              </a:rPr>
              <a:t>) </a:t>
            </a:r>
            <a:endParaRPr lang="en-US" sz="1800">
              <a:ea typeface="+mn-lt"/>
              <a:cs typeface="+mn-lt"/>
            </a:endParaRPr>
          </a:p>
          <a:p>
            <a:pPr marL="342900" indent="-342900"/>
            <a:r>
              <a:rPr lang="en-US" sz="2000" b="1">
                <a:solidFill>
                  <a:schemeClr val="accent1"/>
                </a:solidFill>
                <a:latin typeface="Times New Roman"/>
                <a:cs typeface="Times New Roman"/>
              </a:rPr>
              <a:t>CARD-DETAILS  </a:t>
            </a:r>
            <a:r>
              <a:rPr lang="en-US" sz="1800" b="1">
                <a:solidFill>
                  <a:schemeClr val="accent1"/>
                </a:solidFill>
                <a:latin typeface="Times New Roman"/>
                <a:cs typeface="Times New Roman"/>
              </a:rPr>
              <a:t>  </a:t>
            </a:r>
            <a:r>
              <a:rPr lang="en-US" sz="1800">
                <a:latin typeface="Times New Roman"/>
                <a:cs typeface="Times New Roman"/>
              </a:rPr>
              <a:t>(</a:t>
            </a:r>
            <a:r>
              <a:rPr lang="en-US" sz="1800" err="1">
                <a:latin typeface="Times New Roman"/>
                <a:cs typeface="Times New Roman"/>
              </a:rPr>
              <a:t>AccountID</a:t>
            </a:r>
            <a:r>
              <a:rPr lang="en-US" sz="1800">
                <a:latin typeface="Times New Roman"/>
                <a:cs typeface="Times New Roman"/>
              </a:rPr>
              <a:t>, </a:t>
            </a:r>
            <a:r>
              <a:rPr lang="en-US" sz="1800" err="1">
                <a:latin typeface="Times New Roman"/>
                <a:cs typeface="Times New Roman"/>
              </a:rPr>
              <a:t>CardHolder</a:t>
            </a:r>
            <a:r>
              <a:rPr lang="en-US" sz="1800">
                <a:latin typeface="Times New Roman"/>
                <a:cs typeface="Times New Roman"/>
              </a:rPr>
              <a:t>, </a:t>
            </a:r>
            <a:r>
              <a:rPr lang="en-US" sz="1800" err="1">
                <a:latin typeface="Times New Roman"/>
                <a:cs typeface="Times New Roman"/>
              </a:rPr>
              <a:t>CardType</a:t>
            </a:r>
            <a:r>
              <a:rPr lang="en-US" sz="1800">
                <a:latin typeface="Times New Roman"/>
                <a:cs typeface="Times New Roman"/>
              </a:rPr>
              <a:t>, CCV, </a:t>
            </a:r>
            <a:r>
              <a:rPr lang="en-US" sz="1800" err="1">
                <a:latin typeface="Times New Roman"/>
                <a:cs typeface="Times New Roman"/>
              </a:rPr>
              <a:t>ExpirtDate</a:t>
            </a:r>
            <a:r>
              <a:rPr lang="en-US" sz="1800">
                <a:latin typeface="Times New Roman"/>
                <a:cs typeface="Times New Roman"/>
              </a:rPr>
              <a:t>) </a:t>
            </a:r>
            <a:endParaRPr lang="en-US" sz="1800">
              <a:ea typeface="+mn-lt"/>
              <a:cs typeface="+mn-lt"/>
            </a:endParaRPr>
          </a:p>
          <a:p>
            <a:pPr marL="342900" indent="-342900"/>
            <a:r>
              <a:rPr lang="en-US" sz="2000" b="1">
                <a:solidFill>
                  <a:schemeClr val="accent1"/>
                </a:solidFill>
                <a:latin typeface="Times New Roman"/>
                <a:cs typeface="Times New Roman"/>
              </a:rPr>
              <a:t>BILL-PAYMENTS</a:t>
            </a:r>
            <a:r>
              <a:rPr lang="en-US" sz="1800" b="1">
                <a:solidFill>
                  <a:schemeClr val="accent1"/>
                </a:solidFill>
                <a:latin typeface="Times New Roman"/>
                <a:cs typeface="Times New Roman"/>
              </a:rPr>
              <a:t>  </a:t>
            </a:r>
            <a:r>
              <a:rPr lang="en-US" sz="1800">
                <a:latin typeface="Times New Roman"/>
                <a:cs typeface="Times New Roman"/>
              </a:rPr>
              <a:t> (</a:t>
            </a:r>
            <a:r>
              <a:rPr lang="en-US" sz="1800" err="1">
                <a:latin typeface="Times New Roman"/>
                <a:cs typeface="Times New Roman"/>
              </a:rPr>
              <a:t>BillPayment_no</a:t>
            </a:r>
            <a:r>
              <a:rPr lang="en-US" sz="1800">
                <a:latin typeface="Times New Roman"/>
                <a:cs typeface="Times New Roman"/>
              </a:rPr>
              <a:t>, </a:t>
            </a:r>
            <a:r>
              <a:rPr lang="en-US" sz="1800" err="1">
                <a:latin typeface="Times New Roman"/>
                <a:cs typeface="Times New Roman"/>
              </a:rPr>
              <a:t>PaymentType</a:t>
            </a:r>
            <a:r>
              <a:rPr lang="en-US" sz="1800">
                <a:latin typeface="Times New Roman"/>
                <a:cs typeface="Times New Roman"/>
              </a:rPr>
              <a:t>, </a:t>
            </a:r>
            <a:r>
              <a:rPr lang="en-US" sz="1800" err="1">
                <a:latin typeface="Times New Roman"/>
                <a:cs typeface="Times New Roman"/>
              </a:rPr>
              <a:t>PaymentConfirmation</a:t>
            </a:r>
            <a:r>
              <a:rPr lang="en-US" sz="1800">
                <a:latin typeface="Times New Roman"/>
                <a:cs typeface="Times New Roman"/>
              </a:rPr>
              <a:t>,  </a:t>
            </a:r>
            <a:r>
              <a:rPr lang="en-US" sz="1800" err="1">
                <a:latin typeface="Times New Roman"/>
                <a:cs typeface="Times New Roman"/>
              </a:rPr>
              <a:t>PaymentAmount</a:t>
            </a:r>
            <a:r>
              <a:rPr lang="en-US" sz="1800">
                <a:latin typeface="Times New Roman"/>
                <a:cs typeface="Times New Roman"/>
              </a:rPr>
              <a:t>, </a:t>
            </a:r>
            <a:r>
              <a:rPr lang="en-US" sz="1800" err="1">
                <a:latin typeface="Times New Roman"/>
                <a:cs typeface="Times New Roman"/>
              </a:rPr>
              <a:t>Customer_id</a:t>
            </a:r>
            <a:r>
              <a:rPr lang="en-US" sz="1800">
                <a:latin typeface="Times New Roman"/>
                <a:cs typeface="Times New Roman"/>
              </a:rPr>
              <a:t>) </a:t>
            </a:r>
          </a:p>
          <a:p>
            <a:pPr marL="342900" indent="-342900"/>
            <a:r>
              <a:rPr lang="en-US" sz="2000" b="1">
                <a:solidFill>
                  <a:schemeClr val="accent1"/>
                </a:solidFill>
                <a:latin typeface="Times New Roman"/>
                <a:cs typeface="Times New Roman"/>
              </a:rPr>
              <a:t>FAILEDTRANSACTIONLOG </a:t>
            </a:r>
            <a:r>
              <a:rPr lang="en-US" sz="1800" b="1">
                <a:solidFill>
                  <a:schemeClr val="accent1"/>
                </a:solidFill>
                <a:latin typeface="Times New Roman"/>
                <a:cs typeface="Times New Roman"/>
              </a:rPr>
              <a:t>   </a:t>
            </a:r>
            <a:r>
              <a:rPr lang="en-US" sz="1800">
                <a:latin typeface="Times New Roman"/>
                <a:cs typeface="Times New Roman"/>
              </a:rPr>
              <a:t>(</a:t>
            </a:r>
            <a:r>
              <a:rPr lang="en-US" sz="1800" err="1">
                <a:latin typeface="Times New Roman"/>
                <a:cs typeface="Times New Roman"/>
              </a:rPr>
              <a:t>FailedTransaction_errorType</a:t>
            </a:r>
            <a:r>
              <a:rPr lang="en-US" sz="1800">
                <a:latin typeface="Times New Roman"/>
                <a:cs typeface="Times New Roman"/>
              </a:rPr>
              <a:t>,  </a:t>
            </a:r>
            <a:r>
              <a:rPr lang="en-US" sz="1800" err="1">
                <a:latin typeface="Times New Roman"/>
                <a:cs typeface="Times New Roman"/>
              </a:rPr>
              <a:t>FailedTransactionID</a:t>
            </a:r>
            <a:r>
              <a:rPr lang="en-US" sz="1800">
                <a:latin typeface="Times New Roman"/>
                <a:cs typeface="Times New Roman"/>
              </a:rPr>
              <a:t>)                                                                                    </a:t>
            </a:r>
          </a:p>
          <a:p>
            <a:pPr marL="0" indent="0">
              <a:buNone/>
            </a:pPr>
            <a:r>
              <a:rPr lang="en-US" sz="1800">
                <a:latin typeface="Times New Roman"/>
                <a:cs typeface="Times New Roman"/>
              </a:rPr>
              <a:t>                                       </a:t>
            </a:r>
            <a:endParaRPr lang="en-US" sz="1800">
              <a:latin typeface="Times New Roman"/>
              <a:ea typeface="+mn-lt"/>
              <a:cs typeface="Times New Roman"/>
            </a:endParaRPr>
          </a:p>
          <a:p>
            <a:pPr marL="0" indent="0">
              <a:buNone/>
            </a:pPr>
            <a:endParaRPr lang="en-US" sz="1800" b="1">
              <a:solidFill>
                <a:schemeClr val="accent1"/>
              </a:solidFill>
              <a:latin typeface="Times New Roman"/>
              <a:cs typeface="Times New Roman"/>
            </a:endParaRPr>
          </a:p>
          <a:p>
            <a:pPr marL="0" indent="0">
              <a:buNone/>
            </a:pPr>
            <a:endParaRPr lang="en-US" sz="1800">
              <a:solidFill>
                <a:srgbClr val="FFFFFF"/>
              </a:solidFill>
              <a:latin typeface="Times New Roman"/>
              <a:cs typeface="Times New Roman"/>
            </a:endParaRPr>
          </a:p>
          <a:p>
            <a:pPr marL="0" indent="0">
              <a:buNone/>
            </a:pPr>
            <a:r>
              <a:rPr lang="en-US" sz="1800" b="1">
                <a:solidFill>
                  <a:schemeClr val="accent1"/>
                </a:solidFill>
                <a:latin typeface="Times New Roman"/>
                <a:cs typeface="Times New Roman"/>
              </a:rPr>
              <a:t>        </a:t>
            </a:r>
            <a:endParaRPr lang="en-US">
              <a:solidFill>
                <a:schemeClr val="accent1"/>
              </a:solidFill>
              <a:cs typeface="Calibri"/>
            </a:endParaRPr>
          </a:p>
          <a:p>
            <a:pPr marL="0" indent="0">
              <a:buNone/>
            </a:pPr>
            <a:endParaRPr lang="en-US" sz="1800">
              <a:solidFill>
                <a:srgbClr val="FFFFFF"/>
              </a:solidFill>
              <a:latin typeface="Times New Roman"/>
              <a:cs typeface="Times New Roman"/>
            </a:endParaRPr>
          </a:p>
          <a:p>
            <a:pPr marL="0" indent="0">
              <a:buNone/>
            </a:pPr>
            <a:endParaRPr lang="en-US" sz="1800" b="1">
              <a:solidFill>
                <a:srgbClr val="4472C4"/>
              </a:solidFill>
              <a:latin typeface="Times New Roman"/>
              <a:cs typeface="Times New Roman"/>
            </a:endParaRPr>
          </a:p>
          <a:p>
            <a:pPr marL="0" indent="0">
              <a:buNone/>
            </a:pPr>
            <a:endParaRPr lang="en-US" sz="1800" b="1">
              <a:solidFill>
                <a:srgbClr val="4472C4"/>
              </a:solidFill>
              <a:latin typeface="Times New Roman"/>
              <a:cs typeface="Times New Roman"/>
            </a:endParaRPr>
          </a:p>
        </p:txBody>
      </p:sp>
      <p:sp>
        <p:nvSpPr>
          <p:cNvPr id="5" name="Title 1">
            <a:extLst>
              <a:ext uri="{FF2B5EF4-FFF2-40B4-BE49-F238E27FC236}">
                <a16:creationId xmlns:a16="http://schemas.microsoft.com/office/drawing/2014/main" id="{6FAC4109-AB97-40FF-8089-5F14A7E5CBAC}"/>
              </a:ext>
            </a:extLst>
          </p:cNvPr>
          <p:cNvSpPr>
            <a:spLocks noGrp="1"/>
          </p:cNvSpPr>
          <p:nvPr>
            <p:ph type="title"/>
          </p:nvPr>
        </p:nvSpPr>
        <p:spPr>
          <a:xfrm>
            <a:off x="65762" y="239864"/>
            <a:ext cx="10515600" cy="1325563"/>
          </a:xfrm>
        </p:spPr>
        <p:txBody>
          <a:bodyPr/>
          <a:lstStyle/>
          <a:p>
            <a:r>
              <a:rPr lang="en-US" b="1">
                <a:latin typeface="Times New Roman"/>
                <a:cs typeface="Times New Roman"/>
              </a:rPr>
              <a:t>     </a:t>
            </a:r>
            <a:r>
              <a:rPr lang="en-US" sz="4000" b="1">
                <a:latin typeface="Times New Roman"/>
                <a:cs typeface="Times New Roman"/>
              </a:rPr>
              <a:t>CONT.</a:t>
            </a:r>
            <a:endParaRPr lang="en-US" sz="4000"/>
          </a:p>
        </p:txBody>
      </p:sp>
    </p:spTree>
    <p:extLst>
      <p:ext uri="{BB962C8B-B14F-4D97-AF65-F5344CB8AC3E}">
        <p14:creationId xmlns:p14="http://schemas.microsoft.com/office/powerpoint/2010/main" val="3149047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15E17-DCA6-4268-A407-DB695DF653C2}"/>
              </a:ext>
            </a:extLst>
          </p:cNvPr>
          <p:cNvSpPr>
            <a:spLocks noGrp="1"/>
          </p:cNvSpPr>
          <p:nvPr>
            <p:ph idx="1"/>
          </p:nvPr>
        </p:nvSpPr>
        <p:spPr>
          <a:xfrm>
            <a:off x="733817" y="474333"/>
            <a:ext cx="10619983" cy="5702630"/>
          </a:xfrm>
        </p:spPr>
        <p:txBody>
          <a:bodyPr vert="horz" lIns="91440" tIns="45720" rIns="91440" bIns="45720" rtlCol="0" anchor="t">
            <a:noAutofit/>
          </a:bodyPr>
          <a:lstStyle/>
          <a:p>
            <a:pPr>
              <a:buNone/>
            </a:pPr>
            <a:r>
              <a:rPr lang="en-US" sz="4000" b="1">
                <a:solidFill>
                  <a:schemeClr val="accent1"/>
                </a:solidFill>
                <a:latin typeface="Times New Roman"/>
                <a:ea typeface="+mn-lt"/>
                <a:cs typeface="+mn-lt"/>
              </a:rPr>
              <a:t>MASTER SCHEMA: </a:t>
            </a:r>
          </a:p>
          <a:p>
            <a:pPr>
              <a:buNone/>
            </a:pPr>
            <a:r>
              <a:rPr lang="en-US" sz="2400">
                <a:latin typeface="Times New Roman"/>
                <a:ea typeface="+mn-lt"/>
                <a:cs typeface="+mn-lt"/>
              </a:rPr>
              <a:t>  </a:t>
            </a:r>
            <a:endParaRPr lang="en-US" sz="2400">
              <a:latin typeface="Times New Roman"/>
              <a:cs typeface="Times New Roman"/>
            </a:endParaRPr>
          </a:p>
          <a:p>
            <a:pPr marL="0" indent="0">
              <a:buNone/>
            </a:pPr>
            <a:r>
              <a:rPr lang="en-US" sz="2400" b="1">
                <a:solidFill>
                  <a:schemeClr val="accent1"/>
                </a:solidFill>
                <a:latin typeface="Times New Roman"/>
                <a:ea typeface="+mn-lt"/>
                <a:cs typeface="+mn-lt"/>
              </a:rPr>
              <a:t>BANK</a:t>
            </a:r>
            <a:r>
              <a:rPr lang="en-US" b="1">
                <a:solidFill>
                  <a:schemeClr val="accent1"/>
                </a:solidFill>
                <a:latin typeface="Times New Roman"/>
                <a:ea typeface="+mn-lt"/>
                <a:cs typeface="+mn-lt"/>
              </a:rPr>
              <a:t> </a:t>
            </a:r>
            <a:r>
              <a:rPr lang="en-US" sz="2400" b="1">
                <a:solidFill>
                  <a:schemeClr val="accent1"/>
                </a:solidFill>
                <a:latin typeface="Times New Roman"/>
                <a:ea typeface="+mn-lt"/>
                <a:cs typeface="+mn-lt"/>
              </a:rPr>
              <a:t>  </a:t>
            </a:r>
            <a:r>
              <a:rPr lang="en-US" sz="2400">
                <a:latin typeface="Times New Roman"/>
                <a:ea typeface="+mn-lt"/>
                <a:cs typeface="+mn-lt"/>
              </a:rPr>
              <a:t>(</a:t>
            </a:r>
            <a:r>
              <a:rPr lang="en-US" sz="2400" err="1">
                <a:latin typeface="Times New Roman"/>
                <a:ea typeface="+mn-lt"/>
                <a:cs typeface="+mn-lt"/>
              </a:rPr>
              <a:t>Emp_id</a:t>
            </a:r>
            <a:r>
              <a:rPr lang="en-US" sz="2400">
                <a:latin typeface="Times New Roman"/>
                <a:ea typeface="+mn-lt"/>
                <a:cs typeface="+mn-lt"/>
              </a:rPr>
              <a:t>, </a:t>
            </a:r>
            <a:r>
              <a:rPr lang="en-US" sz="2400" err="1">
                <a:latin typeface="Times New Roman"/>
                <a:ea typeface="+mn-lt"/>
                <a:cs typeface="+mn-lt"/>
              </a:rPr>
              <a:t>Emp_firstName</a:t>
            </a:r>
            <a:r>
              <a:rPr lang="en-US" sz="2400">
                <a:latin typeface="Times New Roman"/>
                <a:ea typeface="+mn-lt"/>
                <a:cs typeface="+mn-lt"/>
              </a:rPr>
              <a:t>, </a:t>
            </a:r>
            <a:r>
              <a:rPr lang="en-US" sz="2400" err="1">
                <a:latin typeface="Times New Roman"/>
                <a:ea typeface="+mn-lt"/>
                <a:cs typeface="+mn-lt"/>
              </a:rPr>
              <a:t>Emp_lastName</a:t>
            </a:r>
            <a:r>
              <a:rPr lang="en-US" sz="2400">
                <a:latin typeface="Times New Roman"/>
                <a:ea typeface="+mn-lt"/>
                <a:cs typeface="+mn-lt"/>
              </a:rPr>
              <a:t>, </a:t>
            </a:r>
            <a:r>
              <a:rPr lang="en-US" sz="2400" err="1">
                <a:latin typeface="Times New Roman"/>
                <a:ea typeface="+mn-lt"/>
                <a:cs typeface="+mn-lt"/>
              </a:rPr>
              <a:t>Emp_Gender</a:t>
            </a:r>
            <a:r>
              <a:rPr lang="en-US" sz="2400">
                <a:latin typeface="Times New Roman"/>
                <a:ea typeface="+mn-lt"/>
                <a:cs typeface="+mn-lt"/>
              </a:rPr>
              <a:t>, </a:t>
            </a:r>
            <a:r>
              <a:rPr lang="en-US" sz="2400" err="1">
                <a:latin typeface="Times New Roman"/>
                <a:ea typeface="+mn-lt"/>
                <a:cs typeface="+mn-lt"/>
              </a:rPr>
              <a:t>Emp_DOB</a:t>
            </a:r>
            <a:r>
              <a:rPr lang="en-US" sz="2400">
                <a:latin typeface="Times New Roman"/>
                <a:ea typeface="+mn-lt"/>
                <a:cs typeface="+mn-lt"/>
              </a:rPr>
              <a:t>, </a:t>
            </a:r>
            <a:r>
              <a:rPr lang="en-US" sz="2400" err="1">
                <a:latin typeface="Times New Roman"/>
                <a:ea typeface="+mn-lt"/>
                <a:cs typeface="+mn-lt"/>
              </a:rPr>
              <a:t>Emp_Designation</a:t>
            </a:r>
            <a:r>
              <a:rPr lang="en-US" sz="2400">
                <a:latin typeface="Times New Roman"/>
                <a:ea typeface="+mn-lt"/>
                <a:cs typeface="+mn-lt"/>
              </a:rPr>
              <a:t>, </a:t>
            </a:r>
            <a:r>
              <a:rPr lang="en-US" sz="2400" err="1">
                <a:latin typeface="Times New Roman"/>
                <a:ea typeface="+mn-lt"/>
                <a:cs typeface="+mn-lt"/>
              </a:rPr>
              <a:t>Hired_date</a:t>
            </a:r>
            <a:r>
              <a:rPr lang="en-US" sz="2400">
                <a:latin typeface="Times New Roman"/>
                <a:ea typeface="+mn-lt"/>
                <a:cs typeface="+mn-lt"/>
              </a:rPr>
              <a:t>, </a:t>
            </a:r>
            <a:r>
              <a:rPr lang="en-US" sz="2400" err="1">
                <a:latin typeface="Times New Roman"/>
                <a:ea typeface="+mn-lt"/>
                <a:cs typeface="+mn-lt"/>
              </a:rPr>
              <a:t>Emp_workingStatus</a:t>
            </a:r>
            <a:r>
              <a:rPr lang="en-US" sz="2400">
                <a:latin typeface="Times New Roman"/>
                <a:ea typeface="+mn-lt"/>
                <a:cs typeface="+mn-lt"/>
              </a:rPr>
              <a:t>, </a:t>
            </a:r>
            <a:r>
              <a:rPr lang="en-US" sz="2400" err="1">
                <a:latin typeface="Times New Roman"/>
                <a:ea typeface="+mn-lt"/>
                <a:cs typeface="+mn-lt"/>
              </a:rPr>
              <a:t>Emp_Mobile</a:t>
            </a:r>
            <a:r>
              <a:rPr lang="en-US" sz="2400">
                <a:latin typeface="Times New Roman"/>
                <a:ea typeface="+mn-lt"/>
                <a:cs typeface="+mn-lt"/>
              </a:rPr>
              <a:t>, </a:t>
            </a:r>
            <a:r>
              <a:rPr lang="en-US" sz="2400" err="1">
                <a:latin typeface="Times New Roman"/>
                <a:ea typeface="+mn-lt"/>
                <a:cs typeface="+mn-lt"/>
              </a:rPr>
              <a:t>Customer_id</a:t>
            </a:r>
            <a:r>
              <a:rPr lang="en-US" sz="2400">
                <a:latin typeface="Times New Roman"/>
                <a:ea typeface="+mn-lt"/>
                <a:cs typeface="+mn-lt"/>
              </a:rPr>
              <a:t>, </a:t>
            </a:r>
            <a:r>
              <a:rPr lang="en-US" sz="2400" err="1">
                <a:latin typeface="Times New Roman"/>
                <a:ea typeface="+mn-lt"/>
                <a:cs typeface="+mn-lt"/>
              </a:rPr>
              <a:t>AccountID</a:t>
            </a:r>
            <a:r>
              <a:rPr lang="en-US" sz="2400">
                <a:latin typeface="Times New Roman"/>
                <a:ea typeface="+mn-lt"/>
                <a:cs typeface="+mn-lt"/>
              </a:rPr>
              <a:t>, </a:t>
            </a:r>
            <a:r>
              <a:rPr lang="en-US" sz="2400" err="1">
                <a:latin typeface="Times New Roman"/>
                <a:ea typeface="+mn-lt"/>
                <a:cs typeface="+mn-lt"/>
              </a:rPr>
              <a:t>Customer_firstName</a:t>
            </a:r>
            <a:r>
              <a:rPr lang="en-US" sz="2400">
                <a:latin typeface="Times New Roman"/>
                <a:ea typeface="+mn-lt"/>
                <a:cs typeface="+mn-lt"/>
              </a:rPr>
              <a:t>, </a:t>
            </a:r>
            <a:r>
              <a:rPr lang="en-US" sz="2400" err="1">
                <a:latin typeface="Times New Roman"/>
                <a:ea typeface="+mn-lt"/>
                <a:cs typeface="+mn-lt"/>
              </a:rPr>
              <a:t>Customer_lastName</a:t>
            </a:r>
            <a:r>
              <a:rPr lang="en-US" sz="2400">
                <a:latin typeface="Times New Roman"/>
                <a:ea typeface="+mn-lt"/>
                <a:cs typeface="+mn-lt"/>
              </a:rPr>
              <a:t>, </a:t>
            </a:r>
            <a:r>
              <a:rPr lang="en-US" sz="2400" err="1">
                <a:latin typeface="Times New Roman"/>
                <a:ea typeface="+mn-lt"/>
                <a:cs typeface="+mn-lt"/>
              </a:rPr>
              <a:t>Customer_Gender</a:t>
            </a:r>
            <a:r>
              <a:rPr lang="en-US" sz="2400">
                <a:latin typeface="Times New Roman"/>
                <a:ea typeface="+mn-lt"/>
                <a:cs typeface="+mn-lt"/>
              </a:rPr>
              <a:t>, DOB, State, City, </a:t>
            </a:r>
            <a:r>
              <a:rPr lang="en-US" sz="2400" err="1">
                <a:latin typeface="Times New Roman"/>
                <a:ea typeface="+mn-lt"/>
                <a:cs typeface="+mn-lt"/>
              </a:rPr>
              <a:t>Customer_Address</a:t>
            </a:r>
            <a:r>
              <a:rPr lang="en-US" sz="2400">
                <a:latin typeface="Times New Roman"/>
                <a:ea typeface="+mn-lt"/>
                <a:cs typeface="+mn-lt"/>
              </a:rPr>
              <a:t>, </a:t>
            </a:r>
            <a:r>
              <a:rPr lang="en-US" sz="2400" err="1">
                <a:latin typeface="Times New Roman"/>
                <a:ea typeface="+mn-lt"/>
                <a:cs typeface="+mn-lt"/>
              </a:rPr>
              <a:t>Zip_code</a:t>
            </a:r>
            <a:r>
              <a:rPr lang="en-US" sz="2400">
                <a:latin typeface="Times New Roman"/>
                <a:ea typeface="+mn-lt"/>
                <a:cs typeface="+mn-lt"/>
              </a:rPr>
              <a:t>, </a:t>
            </a:r>
            <a:r>
              <a:rPr lang="en-US" sz="2400" err="1">
                <a:latin typeface="Times New Roman"/>
                <a:ea typeface="+mn-lt"/>
                <a:cs typeface="+mn-lt"/>
              </a:rPr>
              <a:t>Email_Id</a:t>
            </a:r>
            <a:r>
              <a:rPr lang="en-US" sz="2400">
                <a:latin typeface="Times New Roman"/>
                <a:ea typeface="+mn-lt"/>
                <a:cs typeface="+mn-lt"/>
              </a:rPr>
              <a:t>, </a:t>
            </a:r>
            <a:r>
              <a:rPr lang="en-US" sz="2400" err="1">
                <a:latin typeface="Times New Roman"/>
                <a:ea typeface="+mn-lt"/>
                <a:cs typeface="+mn-lt"/>
              </a:rPr>
              <a:t>Mobile_no</a:t>
            </a:r>
            <a:r>
              <a:rPr lang="en-US" sz="2400">
                <a:latin typeface="Times New Roman"/>
                <a:ea typeface="+mn-lt"/>
                <a:cs typeface="+mn-lt"/>
              </a:rPr>
              <a:t>, </a:t>
            </a:r>
            <a:r>
              <a:rPr lang="en-US" sz="2400" err="1">
                <a:latin typeface="Times New Roman"/>
                <a:ea typeface="+mn-lt"/>
                <a:cs typeface="+mn-lt"/>
              </a:rPr>
              <a:t>UserLoginID</a:t>
            </a:r>
            <a:r>
              <a:rPr lang="en-US" sz="2400">
                <a:latin typeface="Times New Roman"/>
                <a:ea typeface="+mn-lt"/>
                <a:cs typeface="+mn-lt"/>
              </a:rPr>
              <a:t>, </a:t>
            </a:r>
            <a:r>
              <a:rPr lang="en-US" sz="2400" err="1">
                <a:latin typeface="Times New Roman"/>
                <a:ea typeface="+mn-lt"/>
                <a:cs typeface="+mn-lt"/>
              </a:rPr>
              <a:t>AccountID</a:t>
            </a:r>
            <a:r>
              <a:rPr lang="en-US" sz="2400">
                <a:latin typeface="Times New Roman"/>
                <a:ea typeface="+mn-lt"/>
                <a:cs typeface="+mn-lt"/>
              </a:rPr>
              <a:t>, </a:t>
            </a:r>
            <a:r>
              <a:rPr lang="en-US" sz="2400" err="1">
                <a:latin typeface="Times New Roman"/>
                <a:ea typeface="+mn-lt"/>
                <a:cs typeface="+mn-lt"/>
              </a:rPr>
              <a:t>CurrentBalance</a:t>
            </a:r>
            <a:r>
              <a:rPr lang="en-US" sz="2400">
                <a:latin typeface="Times New Roman"/>
                <a:ea typeface="+mn-lt"/>
                <a:cs typeface="+mn-lt"/>
              </a:rPr>
              <a:t>, </a:t>
            </a:r>
            <a:r>
              <a:rPr lang="en-US" sz="2400" err="1">
                <a:latin typeface="Times New Roman"/>
                <a:ea typeface="+mn-lt"/>
                <a:cs typeface="+mn-lt"/>
              </a:rPr>
              <a:t>AccountType</a:t>
            </a:r>
            <a:r>
              <a:rPr lang="en-US" sz="2400">
                <a:latin typeface="Times New Roman"/>
                <a:ea typeface="+mn-lt"/>
                <a:cs typeface="+mn-lt"/>
              </a:rPr>
              <a:t>, </a:t>
            </a:r>
            <a:r>
              <a:rPr lang="en-US" sz="2400" err="1">
                <a:latin typeface="Times New Roman"/>
                <a:ea typeface="+mn-lt"/>
                <a:cs typeface="+mn-lt"/>
              </a:rPr>
              <a:t>AccountStatus</a:t>
            </a:r>
            <a:r>
              <a:rPr lang="en-US" sz="2400">
                <a:latin typeface="Times New Roman"/>
                <a:ea typeface="+mn-lt"/>
                <a:cs typeface="+mn-lt"/>
              </a:rPr>
              <a:t>, </a:t>
            </a:r>
            <a:r>
              <a:rPr lang="en-US" sz="2400" err="1">
                <a:latin typeface="Times New Roman"/>
                <a:ea typeface="+mn-lt"/>
                <a:cs typeface="+mn-lt"/>
              </a:rPr>
              <a:t>SavingsInterestRate</a:t>
            </a:r>
            <a:r>
              <a:rPr lang="en-US" sz="2400">
                <a:latin typeface="Times New Roman"/>
                <a:ea typeface="+mn-lt"/>
                <a:cs typeface="+mn-lt"/>
              </a:rPr>
              <a:t>, </a:t>
            </a:r>
            <a:r>
              <a:rPr lang="en-US" sz="2400" err="1">
                <a:latin typeface="Times New Roman"/>
                <a:ea typeface="+mn-lt"/>
                <a:cs typeface="+mn-lt"/>
              </a:rPr>
              <a:t>RegisterID</a:t>
            </a:r>
            <a:r>
              <a:rPr lang="en-US" sz="2400">
                <a:latin typeface="Times New Roman"/>
                <a:ea typeface="+mn-lt"/>
                <a:cs typeface="+mn-lt"/>
              </a:rPr>
              <a:t>, </a:t>
            </a:r>
            <a:r>
              <a:rPr lang="en-US" sz="2400" err="1">
                <a:latin typeface="Times New Roman"/>
                <a:ea typeface="+mn-lt"/>
                <a:cs typeface="+mn-lt"/>
              </a:rPr>
              <a:t>UserName</a:t>
            </a:r>
            <a:r>
              <a:rPr lang="en-US" sz="2400">
                <a:latin typeface="Times New Roman"/>
                <a:ea typeface="+mn-lt"/>
                <a:cs typeface="+mn-lt"/>
              </a:rPr>
              <a:t>, Password, </a:t>
            </a:r>
            <a:r>
              <a:rPr lang="en-US" sz="2400" err="1">
                <a:latin typeface="Times New Roman"/>
                <a:ea typeface="+mn-lt"/>
                <a:cs typeface="+mn-lt"/>
              </a:rPr>
              <a:t>Security_Ans</a:t>
            </a:r>
            <a:r>
              <a:rPr lang="en-US" sz="2400">
                <a:latin typeface="Times New Roman"/>
                <a:ea typeface="+mn-lt"/>
                <a:cs typeface="+mn-lt"/>
              </a:rPr>
              <a:t>, </a:t>
            </a:r>
            <a:r>
              <a:rPr lang="en-US" sz="2400" err="1">
                <a:latin typeface="Times New Roman"/>
                <a:ea typeface="+mn-lt"/>
                <a:cs typeface="+mn-lt"/>
              </a:rPr>
              <a:t>Security_QuestID</a:t>
            </a:r>
            <a:r>
              <a:rPr lang="en-US" sz="2400">
                <a:latin typeface="Times New Roman"/>
                <a:ea typeface="+mn-lt"/>
                <a:cs typeface="+mn-lt"/>
              </a:rPr>
              <a:t>, </a:t>
            </a:r>
            <a:r>
              <a:rPr lang="en-US" sz="2400" err="1">
                <a:latin typeface="Times New Roman"/>
                <a:ea typeface="+mn-lt"/>
                <a:cs typeface="+mn-lt"/>
              </a:rPr>
              <a:t>Security_Questions</a:t>
            </a:r>
            <a:r>
              <a:rPr lang="en-US" sz="2400">
                <a:latin typeface="Times New Roman"/>
                <a:ea typeface="+mn-lt"/>
                <a:cs typeface="+mn-lt"/>
              </a:rPr>
              <a:t>, </a:t>
            </a:r>
            <a:r>
              <a:rPr lang="en-US" sz="2400" err="1">
                <a:latin typeface="Times New Roman"/>
                <a:ea typeface="+mn-lt"/>
                <a:cs typeface="+mn-lt"/>
              </a:rPr>
              <a:t>TransactionID</a:t>
            </a:r>
            <a:r>
              <a:rPr lang="en-US" sz="2400">
                <a:latin typeface="Times New Roman"/>
                <a:ea typeface="+mn-lt"/>
                <a:cs typeface="+mn-lt"/>
              </a:rPr>
              <a:t>, </a:t>
            </a:r>
            <a:r>
              <a:rPr lang="en-US" sz="2400" err="1">
                <a:latin typeface="Times New Roman"/>
                <a:ea typeface="+mn-lt"/>
                <a:cs typeface="+mn-lt"/>
              </a:rPr>
              <a:t>TransactionDate</a:t>
            </a:r>
            <a:r>
              <a:rPr lang="en-US" sz="2400">
                <a:latin typeface="Times New Roman"/>
                <a:ea typeface="+mn-lt"/>
                <a:cs typeface="+mn-lt"/>
              </a:rPr>
              <a:t>, </a:t>
            </a:r>
            <a:r>
              <a:rPr lang="en-US" sz="2400" err="1">
                <a:latin typeface="Times New Roman"/>
                <a:ea typeface="+mn-lt"/>
                <a:cs typeface="+mn-lt"/>
              </a:rPr>
              <a:t>TransactionTime</a:t>
            </a:r>
            <a:r>
              <a:rPr lang="en-US" sz="2400">
                <a:latin typeface="Times New Roman"/>
                <a:ea typeface="+mn-lt"/>
                <a:cs typeface="+mn-lt"/>
              </a:rPr>
              <a:t>, </a:t>
            </a:r>
            <a:r>
              <a:rPr lang="en-US" sz="2400" err="1">
                <a:latin typeface="Times New Roman"/>
                <a:ea typeface="+mn-lt"/>
                <a:cs typeface="+mn-lt"/>
              </a:rPr>
              <a:t>TransactionType</a:t>
            </a:r>
            <a:r>
              <a:rPr lang="en-US" sz="2400">
                <a:latin typeface="Times New Roman"/>
                <a:ea typeface="+mn-lt"/>
                <a:cs typeface="+mn-lt"/>
              </a:rPr>
              <a:t>, </a:t>
            </a:r>
            <a:r>
              <a:rPr lang="en-US" sz="2400" err="1">
                <a:latin typeface="Times New Roman"/>
                <a:ea typeface="+mn-lt"/>
                <a:cs typeface="+mn-lt"/>
              </a:rPr>
              <a:t>TransactionAmount</a:t>
            </a:r>
            <a:r>
              <a:rPr lang="en-US" sz="2400">
                <a:latin typeface="Times New Roman"/>
                <a:ea typeface="+mn-lt"/>
                <a:cs typeface="+mn-lt"/>
              </a:rPr>
              <a:t>, </a:t>
            </a:r>
            <a:r>
              <a:rPr lang="en-US" sz="2400" err="1">
                <a:latin typeface="Times New Roman"/>
                <a:ea typeface="+mn-lt"/>
                <a:cs typeface="+mn-lt"/>
              </a:rPr>
              <a:t>NewBalance</a:t>
            </a:r>
            <a:r>
              <a:rPr lang="en-US" sz="2400">
                <a:latin typeface="Times New Roman"/>
                <a:ea typeface="+mn-lt"/>
                <a:cs typeface="+mn-lt"/>
              </a:rPr>
              <a:t>,  </a:t>
            </a:r>
            <a:r>
              <a:rPr lang="en-US" sz="2400" err="1">
                <a:latin typeface="Times New Roman"/>
                <a:ea typeface="+mn-lt"/>
                <a:cs typeface="+mn-lt"/>
              </a:rPr>
              <a:t>WithdrawalCount</a:t>
            </a:r>
            <a:r>
              <a:rPr lang="en-US" sz="2400">
                <a:latin typeface="Times New Roman"/>
                <a:ea typeface="+mn-lt"/>
                <a:cs typeface="+mn-lt"/>
              </a:rPr>
              <a:t>, </a:t>
            </a:r>
            <a:r>
              <a:rPr lang="en-US" sz="2400" err="1">
                <a:latin typeface="Times New Roman"/>
                <a:ea typeface="+mn-lt"/>
                <a:cs typeface="+mn-lt"/>
              </a:rPr>
              <a:t>DepositCount</a:t>
            </a:r>
            <a:r>
              <a:rPr lang="en-US" sz="2400">
                <a:latin typeface="Times New Roman"/>
                <a:ea typeface="+mn-lt"/>
                <a:cs typeface="+mn-lt"/>
              </a:rPr>
              <a:t>, </a:t>
            </a:r>
            <a:r>
              <a:rPr lang="en-US" sz="2400" err="1">
                <a:latin typeface="Times New Roman"/>
                <a:ea typeface="+mn-lt"/>
                <a:cs typeface="+mn-lt"/>
              </a:rPr>
              <a:t>LoanNumber</a:t>
            </a:r>
            <a:r>
              <a:rPr lang="en-US" sz="2400">
                <a:latin typeface="Times New Roman"/>
                <a:ea typeface="+mn-lt"/>
                <a:cs typeface="+mn-lt"/>
              </a:rPr>
              <a:t>, </a:t>
            </a:r>
            <a:r>
              <a:rPr lang="en-US" sz="2400" err="1">
                <a:latin typeface="Times New Roman"/>
                <a:ea typeface="+mn-lt"/>
                <a:cs typeface="+mn-lt"/>
              </a:rPr>
              <a:t>LoanAmount</a:t>
            </a:r>
            <a:r>
              <a:rPr lang="en-US" sz="2400">
                <a:latin typeface="Times New Roman"/>
                <a:ea typeface="+mn-lt"/>
                <a:cs typeface="+mn-lt"/>
              </a:rPr>
              <a:t>, </a:t>
            </a:r>
            <a:r>
              <a:rPr lang="en-US" sz="2400" err="1">
                <a:latin typeface="Times New Roman"/>
                <a:ea typeface="+mn-lt"/>
                <a:cs typeface="+mn-lt"/>
              </a:rPr>
              <a:t>InterestRate</a:t>
            </a:r>
            <a:r>
              <a:rPr lang="en-US" sz="2400">
                <a:latin typeface="Times New Roman"/>
                <a:ea typeface="+mn-lt"/>
                <a:cs typeface="+mn-lt"/>
              </a:rPr>
              <a:t>, </a:t>
            </a:r>
            <a:r>
              <a:rPr lang="en-US" sz="2400" err="1">
                <a:latin typeface="Times New Roman"/>
                <a:ea typeface="+mn-lt"/>
                <a:cs typeface="+mn-lt"/>
              </a:rPr>
              <a:t>LoanApprovalDate</a:t>
            </a:r>
            <a:r>
              <a:rPr lang="en-US" sz="2400">
                <a:latin typeface="Times New Roman"/>
                <a:ea typeface="+mn-lt"/>
                <a:cs typeface="+mn-lt"/>
              </a:rPr>
              <a:t>, </a:t>
            </a:r>
            <a:r>
              <a:rPr lang="en-US" sz="2400" err="1">
                <a:latin typeface="Times New Roman"/>
                <a:ea typeface="+mn-lt"/>
                <a:cs typeface="+mn-lt"/>
              </a:rPr>
              <a:t>CardHolder</a:t>
            </a:r>
            <a:r>
              <a:rPr lang="en-US" sz="2400">
                <a:latin typeface="Times New Roman"/>
                <a:ea typeface="+mn-lt"/>
                <a:cs typeface="+mn-lt"/>
              </a:rPr>
              <a:t>, </a:t>
            </a:r>
            <a:r>
              <a:rPr lang="en-US" sz="2400" err="1">
                <a:latin typeface="Times New Roman"/>
                <a:ea typeface="+mn-lt"/>
                <a:cs typeface="+mn-lt"/>
              </a:rPr>
              <a:t>CardType</a:t>
            </a:r>
            <a:r>
              <a:rPr lang="en-US" sz="2400">
                <a:latin typeface="Times New Roman"/>
                <a:ea typeface="+mn-lt"/>
                <a:cs typeface="+mn-lt"/>
              </a:rPr>
              <a:t>, CCV, </a:t>
            </a:r>
            <a:r>
              <a:rPr lang="en-US" sz="2400" err="1">
                <a:latin typeface="Times New Roman"/>
                <a:ea typeface="+mn-lt"/>
                <a:cs typeface="+mn-lt"/>
              </a:rPr>
              <a:t>ExpirtDate</a:t>
            </a:r>
            <a:r>
              <a:rPr lang="en-US" sz="2400">
                <a:latin typeface="Times New Roman"/>
                <a:ea typeface="+mn-lt"/>
                <a:cs typeface="+mn-lt"/>
              </a:rPr>
              <a:t>, </a:t>
            </a:r>
            <a:r>
              <a:rPr lang="en-US" sz="2400" err="1">
                <a:latin typeface="Times New Roman"/>
                <a:ea typeface="+mn-lt"/>
                <a:cs typeface="+mn-lt"/>
              </a:rPr>
              <a:t>BillPayment_no</a:t>
            </a:r>
            <a:r>
              <a:rPr lang="en-US" sz="2400">
                <a:latin typeface="Times New Roman"/>
                <a:ea typeface="+mn-lt"/>
                <a:cs typeface="+mn-lt"/>
              </a:rPr>
              <a:t>, </a:t>
            </a:r>
            <a:r>
              <a:rPr lang="en-US" sz="2400" err="1">
                <a:latin typeface="Times New Roman"/>
                <a:ea typeface="+mn-lt"/>
                <a:cs typeface="+mn-lt"/>
              </a:rPr>
              <a:t>PaymentType</a:t>
            </a:r>
            <a:r>
              <a:rPr lang="en-US" sz="2400">
                <a:latin typeface="Times New Roman"/>
                <a:ea typeface="+mn-lt"/>
                <a:cs typeface="+mn-lt"/>
              </a:rPr>
              <a:t>, </a:t>
            </a:r>
            <a:r>
              <a:rPr lang="en-US" sz="2400" err="1">
                <a:latin typeface="Times New Roman"/>
                <a:ea typeface="+mn-lt"/>
                <a:cs typeface="+mn-lt"/>
              </a:rPr>
              <a:t>PaymentConfirmation</a:t>
            </a:r>
            <a:r>
              <a:rPr lang="en-US" sz="2400">
                <a:latin typeface="Times New Roman"/>
                <a:ea typeface="+mn-lt"/>
                <a:cs typeface="+mn-lt"/>
              </a:rPr>
              <a:t>, </a:t>
            </a:r>
            <a:r>
              <a:rPr lang="en-US" sz="2400" err="1">
                <a:latin typeface="Times New Roman"/>
                <a:ea typeface="+mn-lt"/>
                <a:cs typeface="+mn-lt"/>
              </a:rPr>
              <a:t>PaymentAmount</a:t>
            </a:r>
            <a:r>
              <a:rPr lang="en-US" sz="2400">
                <a:latin typeface="Times New Roman"/>
                <a:ea typeface="+mn-lt"/>
                <a:cs typeface="+mn-lt"/>
              </a:rPr>
              <a:t>, </a:t>
            </a:r>
            <a:r>
              <a:rPr lang="en-US" sz="2400" err="1">
                <a:latin typeface="Times New Roman"/>
                <a:ea typeface="+mn-lt"/>
                <a:cs typeface="+mn-lt"/>
              </a:rPr>
              <a:t>FailedTransaction_errorType</a:t>
            </a:r>
            <a:r>
              <a:rPr lang="en-US" sz="2400">
                <a:latin typeface="Times New Roman"/>
                <a:ea typeface="+mn-lt"/>
                <a:cs typeface="+mn-lt"/>
              </a:rPr>
              <a:t>, </a:t>
            </a:r>
            <a:r>
              <a:rPr lang="en-US" sz="2400" err="1">
                <a:latin typeface="Times New Roman"/>
                <a:ea typeface="+mn-lt"/>
                <a:cs typeface="+mn-lt"/>
              </a:rPr>
              <a:t>FailedTransactionID</a:t>
            </a:r>
            <a:r>
              <a:rPr lang="en-US" sz="2400">
                <a:latin typeface="Times New Roman"/>
                <a:ea typeface="+mn-lt"/>
                <a:cs typeface="+mn-lt"/>
              </a:rPr>
              <a:t>) </a:t>
            </a:r>
            <a:endParaRPr lang="en-US" sz="2400">
              <a:latin typeface="Times New Roman"/>
              <a:cs typeface="Times New Roman"/>
            </a:endParaRPr>
          </a:p>
        </p:txBody>
      </p:sp>
    </p:spTree>
    <p:extLst>
      <p:ext uri="{BB962C8B-B14F-4D97-AF65-F5344CB8AC3E}">
        <p14:creationId xmlns:p14="http://schemas.microsoft.com/office/powerpoint/2010/main" val="374790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3F1C5-5E7C-4061-A23C-4323128D4DDA}"/>
              </a:ext>
            </a:extLst>
          </p:cNvPr>
          <p:cNvSpPr>
            <a:spLocks noGrp="1"/>
          </p:cNvSpPr>
          <p:nvPr>
            <p:ph idx="1"/>
          </p:nvPr>
        </p:nvSpPr>
        <p:spPr>
          <a:xfrm>
            <a:off x="775570" y="270853"/>
            <a:ext cx="10578230" cy="5906110"/>
          </a:xfrm>
        </p:spPr>
        <p:txBody>
          <a:bodyPr vert="horz" lIns="91440" tIns="45720" rIns="91440" bIns="45720" rtlCol="0" anchor="t">
            <a:normAutofit fontScale="62500" lnSpcReduction="20000"/>
          </a:bodyPr>
          <a:lstStyle/>
          <a:p>
            <a:pPr>
              <a:buNone/>
            </a:pPr>
            <a:r>
              <a:rPr lang="en-US" sz="8000" b="1">
                <a:solidFill>
                  <a:schemeClr val="accent1"/>
                </a:solidFill>
                <a:latin typeface="Times New Roman"/>
                <a:ea typeface="+mn-lt"/>
                <a:cs typeface="+mn-lt"/>
              </a:rPr>
              <a:t>1 NF :</a:t>
            </a:r>
            <a:endParaRPr lang="en-US" sz="8000">
              <a:solidFill>
                <a:schemeClr val="accent1"/>
              </a:solidFill>
              <a:cs typeface="Calibri"/>
            </a:endParaRPr>
          </a:p>
          <a:p>
            <a:pPr>
              <a:buFont typeface="Arial"/>
              <a:buChar char="•"/>
            </a:pPr>
            <a:endParaRPr lang="en-US" sz="4400">
              <a:ea typeface="+mn-lt"/>
              <a:cs typeface="+mn-lt"/>
            </a:endParaRPr>
          </a:p>
          <a:p>
            <a:pPr>
              <a:buFont typeface="Arial"/>
              <a:buChar char="•"/>
            </a:pPr>
            <a:r>
              <a:rPr lang="en-US" sz="4400">
                <a:ea typeface="+mn-lt"/>
                <a:cs typeface="+mn-lt"/>
              </a:rPr>
              <a:t>The relations should have primary keys</a:t>
            </a:r>
            <a:endParaRPr lang="en-GB" sz="4400">
              <a:ea typeface="+mn-lt"/>
              <a:cs typeface="+mn-lt"/>
            </a:endParaRPr>
          </a:p>
          <a:p>
            <a:pPr>
              <a:buFont typeface="Arial"/>
              <a:buChar char="•"/>
            </a:pPr>
            <a:r>
              <a:rPr lang="en-US" sz="4400">
                <a:ea typeface="+mn-lt"/>
                <a:cs typeface="+mn-lt"/>
              </a:rPr>
              <a:t>There should be no repeating groups</a:t>
            </a:r>
            <a:endParaRPr lang="en-GB" sz="4400">
              <a:ea typeface="+mn-lt"/>
              <a:cs typeface="+mn-lt"/>
            </a:endParaRPr>
          </a:p>
          <a:p>
            <a:pPr>
              <a:buFont typeface="Arial"/>
              <a:buChar char="•"/>
            </a:pPr>
            <a:r>
              <a:rPr lang="en-US" sz="4400">
                <a:ea typeface="+mn-lt"/>
                <a:cs typeface="+mn-lt"/>
              </a:rPr>
              <a:t>Decompose multi values attributes into new tables</a:t>
            </a:r>
            <a:endParaRPr lang="en-GB" sz="4400">
              <a:ea typeface="+mn-lt"/>
              <a:cs typeface="+mn-lt"/>
            </a:endParaRPr>
          </a:p>
          <a:p>
            <a:pPr>
              <a:buNone/>
            </a:pPr>
            <a:endParaRPr lang="en-US">
              <a:ea typeface="+mn-lt"/>
              <a:cs typeface="+mn-lt"/>
            </a:endParaRPr>
          </a:p>
          <a:p>
            <a:pPr>
              <a:buNone/>
            </a:pPr>
            <a:r>
              <a:rPr lang="en-US">
                <a:ea typeface="+mn-lt"/>
                <a:cs typeface="+mn-lt"/>
              </a:rPr>
              <a:t>  </a:t>
            </a:r>
            <a:endParaRPr lang="en-US"/>
          </a:p>
          <a:p>
            <a:pPr>
              <a:buNone/>
            </a:pPr>
            <a:r>
              <a:rPr lang="en-US" sz="4400" b="1">
                <a:solidFill>
                  <a:schemeClr val="accent1"/>
                </a:solidFill>
                <a:latin typeface="Times New Roman"/>
                <a:ea typeface="+mn-lt"/>
                <a:cs typeface="+mn-lt"/>
              </a:rPr>
              <a:t>Multivariable attributes:</a:t>
            </a:r>
          </a:p>
          <a:p>
            <a:pPr>
              <a:buNone/>
            </a:pPr>
            <a:r>
              <a:rPr lang="en-US" sz="4400" err="1">
                <a:ea typeface="+mn-lt"/>
                <a:cs typeface="+mn-lt"/>
              </a:rPr>
              <a:t>TransactionID</a:t>
            </a:r>
            <a:r>
              <a:rPr lang="en-US" sz="4400">
                <a:ea typeface="+mn-lt"/>
                <a:cs typeface="+mn-lt"/>
              </a:rPr>
              <a:t>, </a:t>
            </a:r>
          </a:p>
          <a:p>
            <a:pPr>
              <a:buNone/>
            </a:pPr>
            <a:r>
              <a:rPr lang="en-US" sz="4400" err="1">
                <a:ea typeface="+mn-lt"/>
                <a:cs typeface="+mn-lt"/>
              </a:rPr>
              <a:t>Mobile_no</a:t>
            </a:r>
            <a:r>
              <a:rPr lang="en-US" sz="4400">
                <a:ea typeface="+mn-lt"/>
                <a:cs typeface="+mn-lt"/>
              </a:rPr>
              <a:t>, </a:t>
            </a:r>
          </a:p>
          <a:p>
            <a:pPr>
              <a:buNone/>
            </a:pPr>
            <a:r>
              <a:rPr lang="en-US" sz="4400" err="1">
                <a:ea typeface="+mn-lt"/>
                <a:cs typeface="+mn-lt"/>
              </a:rPr>
              <a:t>Emp_Mobile</a:t>
            </a:r>
            <a:r>
              <a:rPr lang="en-US" sz="4400">
                <a:ea typeface="+mn-lt"/>
                <a:cs typeface="+mn-lt"/>
              </a:rPr>
              <a:t>,   </a:t>
            </a:r>
            <a:endParaRPr lang="en-US"/>
          </a:p>
          <a:p>
            <a:pPr>
              <a:buNone/>
            </a:pPr>
            <a:r>
              <a:rPr lang="en-US" sz="4400" err="1">
                <a:ea typeface="+mn-lt"/>
                <a:cs typeface="+mn-lt"/>
              </a:rPr>
              <a:t>LoanNumber</a:t>
            </a:r>
            <a:r>
              <a:rPr lang="en-US" sz="4400">
                <a:ea typeface="+mn-lt"/>
                <a:cs typeface="+mn-lt"/>
              </a:rPr>
              <a:t>,</a:t>
            </a:r>
          </a:p>
          <a:p>
            <a:pPr>
              <a:buNone/>
            </a:pPr>
            <a:r>
              <a:rPr lang="en-US" sz="4400" err="1">
                <a:ea typeface="+mn-lt"/>
                <a:cs typeface="+mn-lt"/>
              </a:rPr>
              <a:t>BillPayment_no</a:t>
            </a:r>
            <a:r>
              <a:rPr lang="en-US" sz="4400">
                <a:ea typeface="+mn-lt"/>
                <a:cs typeface="+mn-lt"/>
              </a:rPr>
              <a:t>. </a:t>
            </a:r>
          </a:p>
          <a:p>
            <a:pPr>
              <a:buNone/>
            </a:pPr>
            <a:r>
              <a:rPr lang="en-US">
                <a:ea typeface="+mn-lt"/>
                <a:cs typeface="+mn-lt"/>
              </a:rPr>
              <a:t>  </a:t>
            </a:r>
            <a:endParaRPr lang="en-US"/>
          </a:p>
          <a:p>
            <a:pPr>
              <a:buNone/>
            </a:pPr>
            <a:endParaRPr lang="en-US"/>
          </a:p>
        </p:txBody>
      </p:sp>
    </p:spTree>
    <p:extLst>
      <p:ext uri="{BB962C8B-B14F-4D97-AF65-F5344CB8AC3E}">
        <p14:creationId xmlns:p14="http://schemas.microsoft.com/office/powerpoint/2010/main" val="2633407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0336ED-C2FB-470C-AE1F-2BB058399178}"/>
              </a:ext>
            </a:extLst>
          </p:cNvPr>
          <p:cNvSpPr>
            <a:spLocks noGrp="1"/>
          </p:cNvSpPr>
          <p:nvPr>
            <p:ph idx="1"/>
          </p:nvPr>
        </p:nvSpPr>
        <p:spPr>
          <a:xfrm>
            <a:off x="677779" y="532231"/>
            <a:ext cx="10676021" cy="5644732"/>
          </a:xfrm>
        </p:spPr>
        <p:txBody>
          <a:bodyPr vert="horz" lIns="91440" tIns="45720" rIns="91440" bIns="45720" rtlCol="0" anchor="t">
            <a:normAutofit lnSpcReduction="10000"/>
          </a:bodyPr>
          <a:lstStyle/>
          <a:p>
            <a:pPr marL="0" indent="0">
              <a:buNone/>
            </a:pPr>
            <a:r>
              <a:rPr lang="en-US">
                <a:ea typeface="+mn-lt"/>
                <a:cs typeface="+mn-lt"/>
              </a:rPr>
              <a:t>Table 1: </a:t>
            </a:r>
            <a:endParaRPr lang="en-US"/>
          </a:p>
          <a:p>
            <a:pPr marL="0" indent="0">
              <a:buNone/>
            </a:pPr>
            <a:r>
              <a:rPr lang="en-US" b="1">
                <a:solidFill>
                  <a:schemeClr val="accent1"/>
                </a:solidFill>
                <a:latin typeface="Times New Roman"/>
                <a:ea typeface="+mn-lt"/>
                <a:cs typeface="+mn-lt"/>
              </a:rPr>
              <a:t>BANK </a:t>
            </a:r>
            <a:r>
              <a:rPr lang="en-US" sz="2400">
                <a:ea typeface="+mn-lt"/>
                <a:cs typeface="+mn-lt"/>
              </a:rPr>
              <a:t>(</a:t>
            </a:r>
            <a:r>
              <a:rPr lang="en-US" sz="2400" err="1">
                <a:ea typeface="+mn-lt"/>
                <a:cs typeface="+mn-lt"/>
              </a:rPr>
              <a:t>Emp_id</a:t>
            </a:r>
            <a:r>
              <a:rPr lang="en-US" sz="2400">
                <a:ea typeface="+mn-lt"/>
                <a:cs typeface="+mn-lt"/>
              </a:rPr>
              <a:t>, </a:t>
            </a:r>
            <a:r>
              <a:rPr lang="en-US" sz="2400" err="1">
                <a:ea typeface="+mn-lt"/>
                <a:cs typeface="+mn-lt"/>
              </a:rPr>
              <a:t>Emp_firstName</a:t>
            </a:r>
            <a:r>
              <a:rPr lang="en-US" sz="2400">
                <a:ea typeface="+mn-lt"/>
                <a:cs typeface="+mn-lt"/>
              </a:rPr>
              <a:t>, </a:t>
            </a:r>
            <a:r>
              <a:rPr lang="en-US" sz="2400" err="1">
                <a:ea typeface="+mn-lt"/>
                <a:cs typeface="+mn-lt"/>
              </a:rPr>
              <a:t>Emp_lastName</a:t>
            </a:r>
            <a:r>
              <a:rPr lang="en-US" sz="2400">
                <a:ea typeface="+mn-lt"/>
                <a:cs typeface="+mn-lt"/>
              </a:rPr>
              <a:t>, </a:t>
            </a:r>
            <a:r>
              <a:rPr lang="en-US" sz="2400" err="1">
                <a:ea typeface="+mn-lt"/>
                <a:cs typeface="+mn-lt"/>
              </a:rPr>
              <a:t>Emp_Gender</a:t>
            </a:r>
            <a:r>
              <a:rPr lang="en-US" sz="2400">
                <a:ea typeface="+mn-lt"/>
                <a:cs typeface="+mn-lt"/>
              </a:rPr>
              <a:t>, </a:t>
            </a:r>
            <a:r>
              <a:rPr lang="en-US" sz="2400" err="1">
                <a:ea typeface="+mn-lt"/>
                <a:cs typeface="+mn-lt"/>
              </a:rPr>
              <a:t>Emp_DOB</a:t>
            </a:r>
            <a:r>
              <a:rPr lang="en-US" sz="2400">
                <a:ea typeface="+mn-lt"/>
                <a:cs typeface="+mn-lt"/>
              </a:rPr>
              <a:t>, </a:t>
            </a:r>
          </a:p>
          <a:p>
            <a:pPr marL="0" indent="0">
              <a:buNone/>
            </a:pPr>
            <a:r>
              <a:rPr lang="en-US" sz="2400">
                <a:ea typeface="+mn-lt"/>
                <a:cs typeface="+mn-lt"/>
              </a:rPr>
              <a:t>                 </a:t>
            </a:r>
            <a:r>
              <a:rPr lang="en-US" sz="2400" err="1">
                <a:ea typeface="+mn-lt"/>
                <a:cs typeface="+mn-lt"/>
              </a:rPr>
              <a:t>Emp_Designation</a:t>
            </a:r>
            <a:r>
              <a:rPr lang="en-US" sz="2400">
                <a:ea typeface="+mn-lt"/>
                <a:cs typeface="+mn-lt"/>
              </a:rPr>
              <a:t>, </a:t>
            </a:r>
            <a:r>
              <a:rPr lang="en-US" sz="2400" err="1">
                <a:ea typeface="+mn-lt"/>
                <a:cs typeface="+mn-lt"/>
              </a:rPr>
              <a:t>Hired_date</a:t>
            </a:r>
            <a:r>
              <a:rPr lang="en-US" sz="2400">
                <a:ea typeface="+mn-lt"/>
                <a:cs typeface="+mn-lt"/>
              </a:rPr>
              <a:t>, </a:t>
            </a:r>
            <a:r>
              <a:rPr lang="en-US" sz="2400" err="1">
                <a:ea typeface="+mn-lt"/>
                <a:cs typeface="+mn-lt"/>
              </a:rPr>
              <a:t>Emp_workingStatus</a:t>
            </a:r>
            <a:r>
              <a:rPr lang="en-US" sz="2400">
                <a:ea typeface="+mn-lt"/>
                <a:cs typeface="+mn-lt"/>
              </a:rPr>
              <a:t>, </a:t>
            </a:r>
            <a:r>
              <a:rPr lang="en-US" sz="2400" err="1">
                <a:ea typeface="+mn-lt"/>
                <a:cs typeface="+mn-lt"/>
              </a:rPr>
              <a:t>Customer_id</a:t>
            </a:r>
            <a:r>
              <a:rPr lang="en-US" sz="2400">
                <a:ea typeface="+mn-lt"/>
                <a:cs typeface="+mn-lt"/>
              </a:rPr>
              <a:t>,</a:t>
            </a:r>
            <a:endParaRPr lang="en-US" sz="2400">
              <a:cs typeface="Calibri"/>
            </a:endParaRPr>
          </a:p>
          <a:p>
            <a:pPr marL="0" indent="0">
              <a:buNone/>
            </a:pPr>
            <a:r>
              <a:rPr lang="en-US" sz="2400">
                <a:cs typeface="Calibri"/>
              </a:rPr>
              <a:t>             </a:t>
            </a:r>
            <a:r>
              <a:rPr lang="en-US" sz="2400">
                <a:ea typeface="+mn-lt"/>
                <a:cs typeface="+mn-lt"/>
              </a:rPr>
              <a:t>    </a:t>
            </a:r>
            <a:r>
              <a:rPr lang="en-US" sz="2400" err="1">
                <a:ea typeface="+mn-lt"/>
                <a:cs typeface="+mn-lt"/>
              </a:rPr>
              <a:t>AccountID</a:t>
            </a:r>
            <a:r>
              <a:rPr lang="en-US" sz="2400">
                <a:ea typeface="+mn-lt"/>
                <a:cs typeface="+mn-lt"/>
              </a:rPr>
              <a:t>, </a:t>
            </a:r>
            <a:r>
              <a:rPr lang="en-US" sz="2400" err="1">
                <a:ea typeface="+mn-lt"/>
                <a:cs typeface="+mn-lt"/>
              </a:rPr>
              <a:t>Customer_firstName</a:t>
            </a:r>
            <a:r>
              <a:rPr lang="en-US" sz="2400">
                <a:ea typeface="+mn-lt"/>
                <a:cs typeface="+mn-lt"/>
              </a:rPr>
              <a:t>, </a:t>
            </a:r>
            <a:r>
              <a:rPr lang="en-US" sz="2400" err="1">
                <a:ea typeface="+mn-lt"/>
                <a:cs typeface="+mn-lt"/>
              </a:rPr>
              <a:t>Customer_lastName</a:t>
            </a:r>
            <a:r>
              <a:rPr lang="en-US" sz="2400">
                <a:ea typeface="+mn-lt"/>
                <a:cs typeface="+mn-lt"/>
              </a:rPr>
              <a:t>, </a:t>
            </a:r>
            <a:r>
              <a:rPr lang="en-US" sz="2400" err="1">
                <a:ea typeface="+mn-lt"/>
                <a:cs typeface="+mn-lt"/>
              </a:rPr>
              <a:t>Customer_Gender</a:t>
            </a:r>
            <a:r>
              <a:rPr lang="en-US" sz="2400">
                <a:ea typeface="+mn-lt"/>
                <a:cs typeface="+mn-lt"/>
              </a:rPr>
              <a:t>, </a:t>
            </a:r>
            <a:endParaRPr lang="en-US">
              <a:ea typeface="+mn-lt"/>
              <a:cs typeface="+mn-lt"/>
            </a:endParaRPr>
          </a:p>
          <a:p>
            <a:pPr marL="0" indent="0">
              <a:buNone/>
            </a:pPr>
            <a:r>
              <a:rPr lang="en-US" sz="2400">
                <a:ea typeface="+mn-lt"/>
                <a:cs typeface="+mn-lt"/>
              </a:rPr>
              <a:t>                 DOB, State, City, </a:t>
            </a:r>
            <a:r>
              <a:rPr lang="en-US" sz="2400" err="1">
                <a:ea typeface="+mn-lt"/>
                <a:cs typeface="+mn-lt"/>
              </a:rPr>
              <a:t>Customer_Address</a:t>
            </a:r>
            <a:r>
              <a:rPr lang="en-US" sz="2400">
                <a:ea typeface="+mn-lt"/>
                <a:cs typeface="+mn-lt"/>
              </a:rPr>
              <a:t>, </a:t>
            </a:r>
            <a:r>
              <a:rPr lang="en-US" sz="2400" err="1">
                <a:ea typeface="+mn-lt"/>
                <a:cs typeface="+mn-lt"/>
              </a:rPr>
              <a:t>Zip_code</a:t>
            </a:r>
            <a:r>
              <a:rPr lang="en-US" sz="2400">
                <a:ea typeface="+mn-lt"/>
                <a:cs typeface="+mn-lt"/>
              </a:rPr>
              <a:t>, </a:t>
            </a:r>
            <a:r>
              <a:rPr lang="en-US" sz="2400" err="1">
                <a:ea typeface="+mn-lt"/>
                <a:cs typeface="+mn-lt"/>
              </a:rPr>
              <a:t>Email_Id</a:t>
            </a:r>
            <a:r>
              <a:rPr lang="en-US" sz="2400">
                <a:ea typeface="+mn-lt"/>
                <a:cs typeface="+mn-lt"/>
              </a:rPr>
              <a:t>, </a:t>
            </a:r>
            <a:endParaRPr lang="en-US">
              <a:ea typeface="+mn-lt"/>
              <a:cs typeface="+mn-lt"/>
            </a:endParaRPr>
          </a:p>
          <a:p>
            <a:pPr marL="0" indent="0">
              <a:buNone/>
            </a:pPr>
            <a:r>
              <a:rPr lang="en-US" sz="2400">
                <a:ea typeface="+mn-lt"/>
                <a:cs typeface="+mn-lt"/>
              </a:rPr>
              <a:t>                 </a:t>
            </a:r>
            <a:r>
              <a:rPr lang="en-US" sz="2400" err="1">
                <a:ea typeface="+mn-lt"/>
                <a:cs typeface="+mn-lt"/>
              </a:rPr>
              <a:t>UserLoginID</a:t>
            </a:r>
            <a:r>
              <a:rPr lang="en-US" sz="2400">
                <a:ea typeface="+mn-lt"/>
                <a:cs typeface="+mn-lt"/>
              </a:rPr>
              <a:t>, </a:t>
            </a:r>
            <a:r>
              <a:rPr lang="en-US" sz="2400" err="1">
                <a:ea typeface="+mn-lt"/>
                <a:cs typeface="+mn-lt"/>
              </a:rPr>
              <a:t>AccountID</a:t>
            </a:r>
            <a:r>
              <a:rPr lang="en-US" sz="2400">
                <a:ea typeface="+mn-lt"/>
                <a:cs typeface="+mn-lt"/>
              </a:rPr>
              <a:t>, </a:t>
            </a:r>
            <a:r>
              <a:rPr lang="en-US" sz="2400" err="1">
                <a:ea typeface="+mn-lt"/>
                <a:cs typeface="+mn-lt"/>
              </a:rPr>
              <a:t>CurrentBalance</a:t>
            </a:r>
            <a:r>
              <a:rPr lang="en-US" sz="2400">
                <a:ea typeface="+mn-lt"/>
                <a:cs typeface="+mn-lt"/>
              </a:rPr>
              <a:t>, </a:t>
            </a:r>
            <a:r>
              <a:rPr lang="en-US" sz="2400" err="1">
                <a:ea typeface="+mn-lt"/>
                <a:cs typeface="+mn-lt"/>
              </a:rPr>
              <a:t>AccountType</a:t>
            </a:r>
            <a:r>
              <a:rPr lang="en-US" sz="2400">
                <a:ea typeface="+mn-lt"/>
                <a:cs typeface="+mn-lt"/>
              </a:rPr>
              <a:t>, </a:t>
            </a:r>
            <a:r>
              <a:rPr lang="en-US" sz="2400" err="1">
                <a:ea typeface="+mn-lt"/>
                <a:cs typeface="+mn-lt"/>
              </a:rPr>
              <a:t>AccountStatus</a:t>
            </a:r>
            <a:r>
              <a:rPr lang="en-US" sz="2400">
                <a:ea typeface="+mn-lt"/>
                <a:cs typeface="+mn-lt"/>
              </a:rPr>
              <a:t>, </a:t>
            </a:r>
            <a:endParaRPr lang="en-US">
              <a:ea typeface="+mn-lt"/>
              <a:cs typeface="+mn-lt"/>
            </a:endParaRPr>
          </a:p>
          <a:p>
            <a:pPr marL="0" indent="0">
              <a:buNone/>
            </a:pPr>
            <a:r>
              <a:rPr lang="en-US" sz="2400">
                <a:ea typeface="+mn-lt"/>
                <a:cs typeface="+mn-lt"/>
              </a:rPr>
              <a:t>                 </a:t>
            </a:r>
            <a:r>
              <a:rPr lang="en-US" sz="2400" err="1">
                <a:ea typeface="+mn-lt"/>
                <a:cs typeface="+mn-lt"/>
              </a:rPr>
              <a:t>SavingsInterestRate</a:t>
            </a:r>
            <a:r>
              <a:rPr lang="en-US" sz="2400">
                <a:ea typeface="+mn-lt"/>
                <a:cs typeface="+mn-lt"/>
              </a:rPr>
              <a:t>, </a:t>
            </a:r>
            <a:r>
              <a:rPr lang="en-US" sz="2400" err="1">
                <a:ea typeface="+mn-lt"/>
                <a:cs typeface="+mn-lt"/>
              </a:rPr>
              <a:t>RegisterID</a:t>
            </a:r>
            <a:r>
              <a:rPr lang="en-US" sz="2400">
                <a:ea typeface="+mn-lt"/>
                <a:cs typeface="+mn-lt"/>
              </a:rPr>
              <a:t>, </a:t>
            </a:r>
            <a:r>
              <a:rPr lang="en-US" sz="2400" err="1">
                <a:ea typeface="+mn-lt"/>
                <a:cs typeface="+mn-lt"/>
              </a:rPr>
              <a:t>UserName</a:t>
            </a:r>
            <a:r>
              <a:rPr lang="en-US" sz="2400">
                <a:ea typeface="+mn-lt"/>
                <a:cs typeface="+mn-lt"/>
              </a:rPr>
              <a:t>, Password, </a:t>
            </a:r>
            <a:endParaRPr lang="en-US">
              <a:ea typeface="+mn-lt"/>
              <a:cs typeface="+mn-lt"/>
            </a:endParaRPr>
          </a:p>
          <a:p>
            <a:pPr marL="0" indent="0">
              <a:buNone/>
            </a:pPr>
            <a:r>
              <a:rPr lang="en-US" sz="2400">
                <a:ea typeface="+mn-lt"/>
                <a:cs typeface="+mn-lt"/>
              </a:rPr>
              <a:t>                 </a:t>
            </a:r>
            <a:r>
              <a:rPr lang="en-US" sz="2400" err="1">
                <a:ea typeface="+mn-lt"/>
                <a:cs typeface="+mn-lt"/>
              </a:rPr>
              <a:t>Security_Ans</a:t>
            </a:r>
            <a:r>
              <a:rPr lang="en-US" sz="2400">
                <a:ea typeface="+mn-lt"/>
                <a:cs typeface="+mn-lt"/>
              </a:rPr>
              <a:t>, </a:t>
            </a:r>
            <a:r>
              <a:rPr lang="en-US" sz="2400" err="1">
                <a:ea typeface="+mn-lt"/>
                <a:cs typeface="+mn-lt"/>
              </a:rPr>
              <a:t>Security_QuestID</a:t>
            </a:r>
            <a:r>
              <a:rPr lang="en-US" sz="2400">
                <a:ea typeface="+mn-lt"/>
                <a:cs typeface="+mn-lt"/>
              </a:rPr>
              <a:t>, </a:t>
            </a:r>
            <a:r>
              <a:rPr lang="en-US" sz="2400" err="1">
                <a:ea typeface="+mn-lt"/>
                <a:cs typeface="+mn-lt"/>
              </a:rPr>
              <a:t>Security_Questions</a:t>
            </a:r>
            <a:r>
              <a:rPr lang="en-US" sz="2400">
                <a:ea typeface="+mn-lt"/>
                <a:cs typeface="+mn-lt"/>
              </a:rPr>
              <a:t>, </a:t>
            </a:r>
            <a:r>
              <a:rPr lang="en-US" sz="2400" err="1">
                <a:ea typeface="+mn-lt"/>
                <a:cs typeface="+mn-lt"/>
              </a:rPr>
              <a:t>TransactionID</a:t>
            </a:r>
            <a:r>
              <a:rPr lang="en-US" sz="2400">
                <a:ea typeface="+mn-lt"/>
                <a:cs typeface="+mn-lt"/>
              </a:rPr>
              <a:t>,</a:t>
            </a:r>
            <a:endParaRPr lang="en-US">
              <a:cs typeface="Calibri" panose="020F0502020204030204"/>
            </a:endParaRPr>
          </a:p>
          <a:p>
            <a:pPr marL="0" indent="0">
              <a:buNone/>
            </a:pPr>
            <a:r>
              <a:rPr lang="en-US" sz="2400">
                <a:cs typeface="Calibri" panose="020F0502020204030204"/>
              </a:rPr>
              <a:t>                 </a:t>
            </a:r>
            <a:r>
              <a:rPr lang="en-US" sz="2400" err="1">
                <a:ea typeface="+mn-lt"/>
                <a:cs typeface="+mn-lt"/>
              </a:rPr>
              <a:t>TransactionDate</a:t>
            </a:r>
            <a:r>
              <a:rPr lang="en-US" sz="2400">
                <a:ea typeface="+mn-lt"/>
                <a:cs typeface="+mn-lt"/>
              </a:rPr>
              <a:t>, </a:t>
            </a:r>
            <a:r>
              <a:rPr lang="en-US" sz="2400" err="1">
                <a:ea typeface="+mn-lt"/>
                <a:cs typeface="+mn-lt"/>
              </a:rPr>
              <a:t>TransactionTime</a:t>
            </a:r>
            <a:r>
              <a:rPr lang="en-US" sz="2400">
                <a:ea typeface="+mn-lt"/>
                <a:cs typeface="+mn-lt"/>
              </a:rPr>
              <a:t>, </a:t>
            </a:r>
            <a:r>
              <a:rPr lang="en-US" sz="2400" err="1">
                <a:ea typeface="+mn-lt"/>
                <a:cs typeface="+mn-lt"/>
              </a:rPr>
              <a:t>TransactionType</a:t>
            </a:r>
            <a:r>
              <a:rPr lang="en-US" sz="2400">
                <a:ea typeface="+mn-lt"/>
                <a:cs typeface="+mn-lt"/>
              </a:rPr>
              <a:t>, </a:t>
            </a:r>
            <a:r>
              <a:rPr lang="en-US" sz="2400" err="1">
                <a:ea typeface="+mn-lt"/>
                <a:cs typeface="+mn-lt"/>
              </a:rPr>
              <a:t>TransactionAmount</a:t>
            </a:r>
            <a:r>
              <a:rPr lang="en-US" sz="2400">
                <a:ea typeface="+mn-lt"/>
                <a:cs typeface="+mn-lt"/>
              </a:rPr>
              <a:t>, </a:t>
            </a:r>
            <a:endParaRPr lang="en-US">
              <a:ea typeface="+mn-lt"/>
              <a:cs typeface="+mn-lt"/>
            </a:endParaRPr>
          </a:p>
          <a:p>
            <a:pPr marL="0" indent="0">
              <a:buNone/>
            </a:pPr>
            <a:r>
              <a:rPr lang="en-US" sz="2400">
                <a:ea typeface="+mn-lt"/>
                <a:cs typeface="+mn-lt"/>
              </a:rPr>
              <a:t>                 </a:t>
            </a:r>
            <a:r>
              <a:rPr lang="en-US" sz="2400" err="1">
                <a:ea typeface="+mn-lt"/>
                <a:cs typeface="+mn-lt"/>
              </a:rPr>
              <a:t>NewBalance</a:t>
            </a:r>
            <a:r>
              <a:rPr lang="en-US" sz="2400">
                <a:ea typeface="+mn-lt"/>
                <a:cs typeface="+mn-lt"/>
              </a:rPr>
              <a:t>,  </a:t>
            </a:r>
            <a:r>
              <a:rPr lang="en-US" sz="2400" err="1">
                <a:ea typeface="+mn-lt"/>
                <a:cs typeface="+mn-lt"/>
              </a:rPr>
              <a:t>WithdrawalCount</a:t>
            </a:r>
            <a:r>
              <a:rPr lang="en-US" sz="2400">
                <a:ea typeface="+mn-lt"/>
                <a:cs typeface="+mn-lt"/>
              </a:rPr>
              <a:t>, </a:t>
            </a:r>
            <a:r>
              <a:rPr lang="en-US" sz="2400" err="1">
                <a:ea typeface="+mn-lt"/>
                <a:cs typeface="+mn-lt"/>
              </a:rPr>
              <a:t>DepositCount</a:t>
            </a:r>
            <a:r>
              <a:rPr lang="en-US" sz="2400">
                <a:ea typeface="+mn-lt"/>
                <a:cs typeface="+mn-lt"/>
              </a:rPr>
              <a:t>, </a:t>
            </a:r>
            <a:r>
              <a:rPr lang="en-US" sz="2400" err="1">
                <a:ea typeface="+mn-lt"/>
                <a:cs typeface="+mn-lt"/>
              </a:rPr>
              <a:t>LoanNumber</a:t>
            </a:r>
            <a:r>
              <a:rPr lang="en-US" sz="2400">
                <a:ea typeface="+mn-lt"/>
                <a:cs typeface="+mn-lt"/>
              </a:rPr>
              <a:t>, </a:t>
            </a:r>
            <a:endParaRPr lang="en-US">
              <a:ea typeface="+mn-lt"/>
              <a:cs typeface="+mn-lt"/>
            </a:endParaRPr>
          </a:p>
          <a:p>
            <a:pPr marL="0" indent="0">
              <a:buNone/>
            </a:pPr>
            <a:r>
              <a:rPr lang="en-US" sz="2400">
                <a:ea typeface="+mn-lt"/>
                <a:cs typeface="+mn-lt"/>
              </a:rPr>
              <a:t>                 </a:t>
            </a:r>
            <a:r>
              <a:rPr lang="en-US" sz="2400" err="1">
                <a:ea typeface="+mn-lt"/>
                <a:cs typeface="+mn-lt"/>
              </a:rPr>
              <a:t>LoanAmount</a:t>
            </a:r>
            <a:r>
              <a:rPr lang="en-US" sz="2400">
                <a:ea typeface="+mn-lt"/>
                <a:cs typeface="+mn-lt"/>
              </a:rPr>
              <a:t>, </a:t>
            </a:r>
            <a:r>
              <a:rPr lang="en-US" sz="2400" err="1">
                <a:ea typeface="+mn-lt"/>
                <a:cs typeface="+mn-lt"/>
              </a:rPr>
              <a:t>InterestRate</a:t>
            </a:r>
            <a:r>
              <a:rPr lang="en-US" sz="2400">
                <a:ea typeface="+mn-lt"/>
                <a:cs typeface="+mn-lt"/>
              </a:rPr>
              <a:t>, </a:t>
            </a:r>
            <a:r>
              <a:rPr lang="en-US" sz="2400" err="1">
                <a:ea typeface="+mn-lt"/>
                <a:cs typeface="+mn-lt"/>
              </a:rPr>
              <a:t>LoanApprovalDate</a:t>
            </a:r>
            <a:r>
              <a:rPr lang="en-US" sz="2400">
                <a:ea typeface="+mn-lt"/>
                <a:cs typeface="+mn-lt"/>
              </a:rPr>
              <a:t>, </a:t>
            </a:r>
            <a:r>
              <a:rPr lang="en-US" sz="2400" err="1">
                <a:ea typeface="+mn-lt"/>
                <a:cs typeface="+mn-lt"/>
              </a:rPr>
              <a:t>CardHolder</a:t>
            </a:r>
            <a:r>
              <a:rPr lang="en-US" sz="2400">
                <a:ea typeface="+mn-lt"/>
                <a:cs typeface="+mn-lt"/>
              </a:rPr>
              <a:t>, </a:t>
            </a:r>
            <a:r>
              <a:rPr lang="en-US" sz="2400" err="1">
                <a:ea typeface="+mn-lt"/>
                <a:cs typeface="+mn-lt"/>
              </a:rPr>
              <a:t>CardType</a:t>
            </a:r>
            <a:r>
              <a:rPr lang="en-US" sz="2400">
                <a:ea typeface="+mn-lt"/>
                <a:cs typeface="+mn-lt"/>
              </a:rPr>
              <a:t>,</a:t>
            </a:r>
            <a:endParaRPr lang="en-US">
              <a:cs typeface="Calibri"/>
            </a:endParaRPr>
          </a:p>
          <a:p>
            <a:pPr marL="0" indent="0">
              <a:buNone/>
            </a:pPr>
            <a:r>
              <a:rPr lang="en-US" sz="2400">
                <a:cs typeface="Calibri" panose="020F0502020204030204"/>
              </a:rPr>
              <a:t>               </a:t>
            </a:r>
            <a:r>
              <a:rPr lang="en-US" sz="2400">
                <a:ea typeface="+mn-lt"/>
                <a:cs typeface="+mn-lt"/>
              </a:rPr>
              <a:t> CCV, </a:t>
            </a:r>
            <a:r>
              <a:rPr lang="en-US" sz="2400" err="1">
                <a:ea typeface="+mn-lt"/>
                <a:cs typeface="+mn-lt"/>
              </a:rPr>
              <a:t>ExpirtDate</a:t>
            </a:r>
            <a:r>
              <a:rPr lang="en-US" sz="2400">
                <a:ea typeface="+mn-lt"/>
                <a:cs typeface="+mn-lt"/>
              </a:rPr>
              <a:t>, </a:t>
            </a:r>
            <a:r>
              <a:rPr lang="en-US" sz="2400" err="1">
                <a:ea typeface="+mn-lt"/>
                <a:cs typeface="+mn-lt"/>
              </a:rPr>
              <a:t>BillPayment_no</a:t>
            </a:r>
            <a:r>
              <a:rPr lang="en-US" sz="2400">
                <a:ea typeface="+mn-lt"/>
                <a:cs typeface="+mn-lt"/>
              </a:rPr>
              <a:t>, </a:t>
            </a:r>
            <a:r>
              <a:rPr lang="en-US" sz="2400" err="1">
                <a:ea typeface="+mn-lt"/>
                <a:cs typeface="+mn-lt"/>
              </a:rPr>
              <a:t>PaymentType</a:t>
            </a:r>
            <a:r>
              <a:rPr lang="en-US" sz="2400">
                <a:ea typeface="+mn-lt"/>
                <a:cs typeface="+mn-lt"/>
              </a:rPr>
              <a:t>, </a:t>
            </a:r>
            <a:r>
              <a:rPr lang="en-US" sz="2400" err="1">
                <a:ea typeface="+mn-lt"/>
                <a:cs typeface="+mn-lt"/>
              </a:rPr>
              <a:t>PaymentConfirmation</a:t>
            </a:r>
            <a:r>
              <a:rPr lang="en-US" sz="2400">
                <a:ea typeface="+mn-lt"/>
                <a:cs typeface="+mn-lt"/>
              </a:rPr>
              <a:t>, </a:t>
            </a:r>
          </a:p>
          <a:p>
            <a:pPr marL="0" indent="0">
              <a:buNone/>
            </a:pPr>
            <a:r>
              <a:rPr lang="en-US" sz="2400">
                <a:ea typeface="+mn-lt"/>
                <a:cs typeface="+mn-lt"/>
              </a:rPr>
              <a:t>                </a:t>
            </a:r>
            <a:r>
              <a:rPr lang="en-US" sz="2400" err="1">
                <a:ea typeface="+mn-lt"/>
                <a:cs typeface="+mn-lt"/>
              </a:rPr>
              <a:t>PaymentAmount</a:t>
            </a:r>
            <a:r>
              <a:rPr lang="en-US" sz="2400">
                <a:ea typeface="+mn-lt"/>
                <a:cs typeface="+mn-lt"/>
              </a:rPr>
              <a:t>, </a:t>
            </a:r>
            <a:r>
              <a:rPr lang="en-US" sz="2400" err="1">
                <a:ea typeface="+mn-lt"/>
                <a:cs typeface="+mn-lt"/>
              </a:rPr>
              <a:t>FailedTransaction_errorType</a:t>
            </a:r>
            <a:r>
              <a:rPr lang="en-US" sz="2400">
                <a:ea typeface="+mn-lt"/>
                <a:cs typeface="+mn-lt"/>
              </a:rPr>
              <a:t>, </a:t>
            </a:r>
            <a:r>
              <a:rPr lang="en-US" sz="2400" err="1">
                <a:ea typeface="+mn-lt"/>
                <a:cs typeface="+mn-lt"/>
              </a:rPr>
              <a:t>FailedTransactionID</a:t>
            </a:r>
            <a:r>
              <a:rPr lang="en-US" sz="2400">
                <a:ea typeface="+mn-lt"/>
                <a:cs typeface="+mn-lt"/>
              </a:rPr>
              <a:t>) </a:t>
            </a:r>
            <a:endParaRPr lang="en-US"/>
          </a:p>
          <a:p>
            <a:pPr marL="0" indent="0">
              <a:buNone/>
            </a:pPr>
            <a:endParaRPr lang="en-US" sz="2400">
              <a:cs typeface="Calibri" panose="020F0502020204030204"/>
            </a:endParaRPr>
          </a:p>
          <a:p>
            <a:pPr marL="0" indent="0">
              <a:buNone/>
            </a:pPr>
            <a:endParaRPr lang="en-US" sz="2400">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2674975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D0322D-30DF-4D5C-9CA9-0981969497B3}"/>
              </a:ext>
            </a:extLst>
          </p:cNvPr>
          <p:cNvSpPr>
            <a:spLocks noGrp="1"/>
          </p:cNvSpPr>
          <p:nvPr>
            <p:ph idx="1"/>
          </p:nvPr>
        </p:nvSpPr>
        <p:spPr>
          <a:xfrm>
            <a:off x="838200" y="489651"/>
            <a:ext cx="10515600" cy="5687312"/>
          </a:xfrm>
        </p:spPr>
        <p:txBody>
          <a:bodyPr vert="horz" lIns="91440" tIns="45720" rIns="91440" bIns="45720" rtlCol="0" anchor="t">
            <a:normAutofit/>
          </a:bodyPr>
          <a:lstStyle/>
          <a:p>
            <a:pPr>
              <a:buNone/>
            </a:pPr>
            <a:r>
              <a:rPr lang="en-US">
                <a:cs typeface="Calibri" panose="020F0502020204030204"/>
              </a:rPr>
              <a:t>Table 2: </a:t>
            </a:r>
            <a:endParaRPr lang="en-US">
              <a:ea typeface="+mn-lt"/>
              <a:cs typeface="+mn-lt"/>
            </a:endParaRPr>
          </a:p>
          <a:p>
            <a:pPr>
              <a:buNone/>
            </a:pPr>
            <a:r>
              <a:rPr lang="en-US" b="1" err="1">
                <a:solidFill>
                  <a:schemeClr val="accent1"/>
                </a:solidFill>
                <a:latin typeface="Times New Roman"/>
                <a:ea typeface="+mn-lt"/>
                <a:cs typeface="+mn-lt"/>
              </a:rPr>
              <a:t>Cus_Mobile</a:t>
            </a:r>
            <a:r>
              <a:rPr lang="en-US" b="1">
                <a:solidFill>
                  <a:schemeClr val="accent1"/>
                </a:solidFill>
                <a:latin typeface="Times New Roman"/>
                <a:ea typeface="+mn-lt"/>
                <a:cs typeface="+mn-lt"/>
              </a:rPr>
              <a:t> </a:t>
            </a:r>
            <a:r>
              <a:rPr lang="en-US">
                <a:cs typeface="Calibri" panose="020F0502020204030204"/>
              </a:rPr>
              <a:t>(</a:t>
            </a:r>
            <a:r>
              <a:rPr lang="en-US" u="sng" err="1">
                <a:cs typeface="Calibri" panose="020F0502020204030204"/>
              </a:rPr>
              <a:t>Customer_id</a:t>
            </a:r>
            <a:r>
              <a:rPr lang="en-US">
                <a:cs typeface="Calibri" panose="020F0502020204030204"/>
              </a:rPr>
              <a:t>, </a:t>
            </a:r>
            <a:r>
              <a:rPr lang="en-US" u="sng" err="1">
                <a:cs typeface="Calibri" panose="020F0502020204030204"/>
              </a:rPr>
              <a:t>Mobile_no</a:t>
            </a:r>
            <a:r>
              <a:rPr lang="en-US">
                <a:cs typeface="Calibri" panose="020F0502020204030204"/>
              </a:rPr>
              <a:t>) </a:t>
            </a:r>
            <a:endParaRPr lang="en-US">
              <a:ea typeface="+mn-lt"/>
              <a:cs typeface="+mn-lt"/>
            </a:endParaRPr>
          </a:p>
          <a:p>
            <a:pPr>
              <a:buNone/>
            </a:pPr>
            <a:r>
              <a:rPr lang="en-US">
                <a:cs typeface="Calibri" panose="020F0502020204030204"/>
              </a:rPr>
              <a:t>Table 3: </a:t>
            </a:r>
            <a:endParaRPr lang="en-US">
              <a:ea typeface="+mn-lt"/>
              <a:cs typeface="+mn-lt"/>
            </a:endParaRPr>
          </a:p>
          <a:p>
            <a:pPr>
              <a:buNone/>
            </a:pPr>
            <a:r>
              <a:rPr lang="en-US" b="1" err="1">
                <a:solidFill>
                  <a:schemeClr val="accent1"/>
                </a:solidFill>
                <a:latin typeface="Times New Roman"/>
                <a:ea typeface="+mn-lt"/>
                <a:cs typeface="+mn-lt"/>
              </a:rPr>
              <a:t>Emp_Mob</a:t>
            </a:r>
            <a:r>
              <a:rPr lang="en-US" b="1">
                <a:solidFill>
                  <a:schemeClr val="accent1"/>
                </a:solidFill>
                <a:latin typeface="Times New Roman"/>
                <a:cs typeface="Calibri" panose="020F0502020204030204"/>
              </a:rPr>
              <a:t> </a:t>
            </a:r>
            <a:r>
              <a:rPr lang="en-US" u="sng">
                <a:cs typeface="Calibri" panose="020F0502020204030204"/>
              </a:rPr>
              <a:t>(</a:t>
            </a:r>
            <a:r>
              <a:rPr lang="en-US" u="sng" err="1">
                <a:cs typeface="Calibri" panose="020F0502020204030204"/>
              </a:rPr>
              <a:t>Emp_id</a:t>
            </a:r>
            <a:r>
              <a:rPr lang="en-US">
                <a:cs typeface="Calibri" panose="020F0502020204030204"/>
              </a:rPr>
              <a:t>, </a:t>
            </a:r>
            <a:r>
              <a:rPr lang="en-US" u="sng" err="1">
                <a:cs typeface="Calibri" panose="020F0502020204030204"/>
              </a:rPr>
              <a:t>Emp_Mobile</a:t>
            </a:r>
            <a:r>
              <a:rPr lang="en-US">
                <a:cs typeface="Calibri" panose="020F0502020204030204"/>
              </a:rPr>
              <a:t>) </a:t>
            </a:r>
            <a:endParaRPr lang="en-US">
              <a:ea typeface="+mn-lt"/>
              <a:cs typeface="+mn-lt"/>
            </a:endParaRPr>
          </a:p>
          <a:p>
            <a:pPr>
              <a:buNone/>
            </a:pPr>
            <a:r>
              <a:rPr lang="en-US">
                <a:cs typeface="Calibri" panose="020F0502020204030204"/>
              </a:rPr>
              <a:t>Table 4: </a:t>
            </a:r>
            <a:endParaRPr lang="en-US">
              <a:ea typeface="+mn-lt"/>
              <a:cs typeface="+mn-lt"/>
            </a:endParaRPr>
          </a:p>
          <a:p>
            <a:pPr>
              <a:buNone/>
            </a:pPr>
            <a:r>
              <a:rPr lang="en-US" b="1" err="1">
                <a:solidFill>
                  <a:schemeClr val="accent1"/>
                </a:solidFill>
                <a:latin typeface="Times New Roman"/>
                <a:ea typeface="+mn-lt"/>
                <a:cs typeface="+mn-lt"/>
              </a:rPr>
              <a:t>Loan_num</a:t>
            </a:r>
            <a:r>
              <a:rPr lang="en-US" b="1">
                <a:solidFill>
                  <a:schemeClr val="accent1"/>
                </a:solidFill>
                <a:latin typeface="Times New Roman"/>
                <a:cs typeface="Calibri" panose="020F0502020204030204"/>
              </a:rPr>
              <a:t> </a:t>
            </a:r>
            <a:r>
              <a:rPr lang="en-US">
                <a:cs typeface="Calibri" panose="020F0502020204030204"/>
              </a:rPr>
              <a:t>(</a:t>
            </a:r>
            <a:r>
              <a:rPr lang="en-US" u="sng" err="1">
                <a:cs typeface="Calibri" panose="020F0502020204030204"/>
              </a:rPr>
              <a:t>Customer_id</a:t>
            </a:r>
            <a:r>
              <a:rPr lang="en-US">
                <a:cs typeface="Calibri" panose="020F0502020204030204"/>
              </a:rPr>
              <a:t>, </a:t>
            </a:r>
            <a:r>
              <a:rPr lang="en-US" u="sng" err="1">
                <a:cs typeface="Calibri" panose="020F0502020204030204"/>
              </a:rPr>
              <a:t>LoanNumber</a:t>
            </a:r>
            <a:r>
              <a:rPr lang="en-US">
                <a:cs typeface="Calibri" panose="020F0502020204030204"/>
              </a:rPr>
              <a:t>) </a:t>
            </a:r>
            <a:endParaRPr lang="en-US">
              <a:ea typeface="+mn-lt"/>
              <a:cs typeface="+mn-lt"/>
            </a:endParaRPr>
          </a:p>
          <a:p>
            <a:pPr>
              <a:buNone/>
            </a:pPr>
            <a:r>
              <a:rPr lang="en-US">
                <a:cs typeface="Calibri" panose="020F0502020204030204"/>
              </a:rPr>
              <a:t>Table 5: </a:t>
            </a:r>
            <a:endParaRPr lang="en-US">
              <a:ea typeface="+mn-lt"/>
              <a:cs typeface="+mn-lt"/>
            </a:endParaRPr>
          </a:p>
          <a:p>
            <a:pPr>
              <a:buNone/>
            </a:pPr>
            <a:r>
              <a:rPr lang="en-US" b="1">
                <a:solidFill>
                  <a:schemeClr val="accent1"/>
                </a:solidFill>
                <a:latin typeface="Times New Roman"/>
                <a:ea typeface="+mn-lt"/>
                <a:cs typeface="+mn-lt"/>
              </a:rPr>
              <a:t>Transact</a:t>
            </a:r>
            <a:r>
              <a:rPr lang="en-US">
                <a:cs typeface="Calibri" panose="020F0502020204030204"/>
              </a:rPr>
              <a:t> (</a:t>
            </a:r>
            <a:r>
              <a:rPr lang="en-US" u="sng" err="1">
                <a:cs typeface="Calibri" panose="020F0502020204030204"/>
              </a:rPr>
              <a:t>AccountID</a:t>
            </a:r>
            <a:r>
              <a:rPr lang="en-US">
                <a:cs typeface="Calibri" panose="020F0502020204030204"/>
              </a:rPr>
              <a:t>, </a:t>
            </a:r>
            <a:r>
              <a:rPr lang="en-US" u="sng" err="1">
                <a:cs typeface="Calibri" panose="020F0502020204030204"/>
              </a:rPr>
              <a:t>TransactionID</a:t>
            </a:r>
            <a:r>
              <a:rPr lang="en-US">
                <a:cs typeface="Calibri" panose="020F0502020204030204"/>
              </a:rPr>
              <a:t>) </a:t>
            </a:r>
            <a:endParaRPr lang="en-US">
              <a:ea typeface="+mn-lt"/>
              <a:cs typeface="+mn-lt"/>
            </a:endParaRPr>
          </a:p>
          <a:p>
            <a:pPr>
              <a:buNone/>
            </a:pPr>
            <a:r>
              <a:rPr lang="en-US">
                <a:cs typeface="Calibri" panose="020F0502020204030204"/>
              </a:rPr>
              <a:t>Table 6: </a:t>
            </a:r>
            <a:endParaRPr lang="en-US">
              <a:ea typeface="+mn-lt"/>
              <a:cs typeface="+mn-lt"/>
            </a:endParaRPr>
          </a:p>
          <a:p>
            <a:pPr marL="0" indent="0">
              <a:buNone/>
            </a:pPr>
            <a:r>
              <a:rPr lang="en-US" b="1">
                <a:solidFill>
                  <a:schemeClr val="accent1"/>
                </a:solidFill>
                <a:latin typeface="Times New Roman"/>
                <a:ea typeface="+mn-lt"/>
                <a:cs typeface="+mn-lt"/>
              </a:rPr>
              <a:t>Bill</a:t>
            </a:r>
            <a:r>
              <a:rPr lang="en-US">
                <a:cs typeface="Calibri" panose="020F0502020204030204"/>
              </a:rPr>
              <a:t> (</a:t>
            </a:r>
            <a:r>
              <a:rPr lang="en-US" u="sng" err="1">
                <a:cs typeface="Calibri" panose="020F0502020204030204"/>
              </a:rPr>
              <a:t>AccountID</a:t>
            </a:r>
            <a:r>
              <a:rPr lang="en-US">
                <a:cs typeface="Calibri" panose="020F0502020204030204"/>
              </a:rPr>
              <a:t>, </a:t>
            </a:r>
            <a:r>
              <a:rPr lang="en-US" u="sng" err="1">
                <a:cs typeface="Calibri" panose="020F0502020204030204"/>
              </a:rPr>
              <a:t>Bill_payment_no</a:t>
            </a:r>
            <a:r>
              <a:rPr lang="en-US">
                <a:cs typeface="Calibri" panose="020F0502020204030204"/>
              </a:rPr>
              <a:t>) </a:t>
            </a:r>
            <a:endParaRPr lang="en-US">
              <a:ea typeface="+mn-lt"/>
              <a:cs typeface="+mn-lt"/>
            </a:endParaRPr>
          </a:p>
          <a:p>
            <a:pPr marL="0" indent="0">
              <a:buNone/>
            </a:pPr>
            <a:endParaRPr lang="en-US">
              <a:cs typeface="Calibri" panose="020F0502020204030204"/>
            </a:endParaRPr>
          </a:p>
        </p:txBody>
      </p:sp>
    </p:spTree>
    <p:extLst>
      <p:ext uri="{BB962C8B-B14F-4D97-AF65-F5344CB8AC3E}">
        <p14:creationId xmlns:p14="http://schemas.microsoft.com/office/powerpoint/2010/main" val="158549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3F1C5-5E7C-4061-A23C-4323128D4DDA}"/>
              </a:ext>
            </a:extLst>
          </p:cNvPr>
          <p:cNvSpPr>
            <a:spLocks noGrp="1"/>
          </p:cNvSpPr>
          <p:nvPr>
            <p:ph idx="1"/>
          </p:nvPr>
        </p:nvSpPr>
        <p:spPr>
          <a:xfrm>
            <a:off x="775570" y="270853"/>
            <a:ext cx="10578230" cy="5906110"/>
          </a:xfrm>
        </p:spPr>
        <p:txBody>
          <a:bodyPr vert="horz" lIns="91440" tIns="45720" rIns="91440" bIns="45720" rtlCol="0" anchor="t">
            <a:normAutofit fontScale="77500" lnSpcReduction="20000"/>
          </a:bodyPr>
          <a:lstStyle/>
          <a:p>
            <a:pPr>
              <a:buNone/>
            </a:pPr>
            <a:r>
              <a:rPr lang="en-US" sz="8000" b="1">
                <a:solidFill>
                  <a:schemeClr val="accent1"/>
                </a:solidFill>
                <a:latin typeface="Times New Roman"/>
                <a:ea typeface="+mn-lt"/>
                <a:cs typeface="+mn-lt"/>
              </a:rPr>
              <a:t>2 NF :</a:t>
            </a:r>
            <a:endParaRPr lang="en-US" sz="8000">
              <a:solidFill>
                <a:schemeClr val="accent1"/>
              </a:solidFill>
              <a:cs typeface="Calibri"/>
            </a:endParaRPr>
          </a:p>
          <a:p>
            <a:pPr>
              <a:buFont typeface="Arial"/>
              <a:buChar char="•"/>
            </a:pPr>
            <a:endParaRPr lang="en-US" sz="4400">
              <a:ea typeface="+mn-lt"/>
              <a:cs typeface="+mn-lt"/>
            </a:endParaRPr>
          </a:p>
          <a:p>
            <a:pPr>
              <a:buFont typeface="Arial"/>
              <a:buChar char="•"/>
            </a:pPr>
            <a:r>
              <a:rPr lang="en-US" sz="3200">
                <a:ea typeface="+mn-lt"/>
                <a:cs typeface="+mn-lt"/>
              </a:rPr>
              <a:t>The tables are in 1NF</a:t>
            </a:r>
            <a:endParaRPr lang="en-GB" sz="3200">
              <a:ea typeface="+mn-lt"/>
              <a:cs typeface="+mn-lt"/>
            </a:endParaRPr>
          </a:p>
          <a:p>
            <a:pPr>
              <a:buFont typeface="Arial"/>
              <a:buChar char="•"/>
            </a:pPr>
            <a:r>
              <a:rPr lang="en-US" sz="3200">
                <a:ea typeface="+mn-lt"/>
                <a:cs typeface="+mn-lt"/>
              </a:rPr>
              <a:t>All the other non-prime attributes should be fully functionally dependent on Candidate keys.</a:t>
            </a:r>
            <a:endParaRPr lang="en-GB" sz="3200">
              <a:ea typeface="+mn-lt"/>
              <a:cs typeface="+mn-lt"/>
            </a:endParaRPr>
          </a:p>
          <a:p>
            <a:pPr marL="0" indent="0">
              <a:buNone/>
            </a:pPr>
            <a:endParaRPr lang="en-US" sz="3200">
              <a:ea typeface="+mn-lt"/>
              <a:cs typeface="+mn-lt"/>
            </a:endParaRPr>
          </a:p>
          <a:p>
            <a:pPr marL="0" indent="0">
              <a:buNone/>
            </a:pPr>
            <a:endParaRPr lang="en-US" sz="3200">
              <a:ea typeface="+mn-lt"/>
              <a:cs typeface="+mn-lt"/>
            </a:endParaRPr>
          </a:p>
          <a:p>
            <a:pPr marL="0" indent="0">
              <a:buNone/>
            </a:pPr>
            <a:r>
              <a:rPr lang="en-US" sz="3600">
                <a:ea typeface="+mn-lt"/>
                <a:cs typeface="+mn-lt"/>
              </a:rPr>
              <a:t>     Master Schema is decomposed and all the  partial dependencies </a:t>
            </a:r>
            <a:endParaRPr lang="en-US">
              <a:ea typeface="+mn-lt"/>
              <a:cs typeface="+mn-lt"/>
            </a:endParaRPr>
          </a:p>
          <a:p>
            <a:pPr marL="0" indent="0">
              <a:buNone/>
            </a:pPr>
            <a:r>
              <a:rPr lang="en-US" sz="3600">
                <a:ea typeface="+mn-lt"/>
                <a:cs typeface="+mn-lt"/>
              </a:rPr>
              <a:t> are identified.</a:t>
            </a:r>
            <a:endParaRPr lang="en-US">
              <a:cs typeface="Calibri"/>
            </a:endParaRPr>
          </a:p>
          <a:p>
            <a:pPr marL="0" indent="0">
              <a:buNone/>
            </a:pPr>
            <a:endParaRPr lang="en-US" sz="3600">
              <a:ea typeface="+mn-lt"/>
              <a:cs typeface="+mn-lt"/>
            </a:endParaRPr>
          </a:p>
          <a:p>
            <a:pPr marL="0" indent="0">
              <a:buNone/>
            </a:pPr>
            <a:endParaRPr lang="en-US" sz="3600">
              <a:cs typeface="Calibri"/>
            </a:endParaRPr>
          </a:p>
          <a:p>
            <a:pPr>
              <a:buNone/>
            </a:pPr>
            <a:endParaRPr lang="en-US">
              <a:ea typeface="+mn-lt"/>
              <a:cs typeface="+mn-lt"/>
            </a:endParaRPr>
          </a:p>
          <a:p>
            <a:pPr>
              <a:buNone/>
            </a:pPr>
            <a:r>
              <a:rPr lang="en-US">
                <a:ea typeface="+mn-lt"/>
                <a:cs typeface="+mn-lt"/>
              </a:rPr>
              <a:t>  </a:t>
            </a:r>
            <a:endParaRPr lang="en-US"/>
          </a:p>
          <a:p>
            <a:pPr>
              <a:buNone/>
            </a:pPr>
            <a:r>
              <a:rPr lang="en-US">
                <a:ea typeface="+mn-lt"/>
                <a:cs typeface="+mn-lt"/>
              </a:rPr>
              <a:t>  </a:t>
            </a:r>
            <a:endParaRPr lang="en-US"/>
          </a:p>
          <a:p>
            <a:pPr>
              <a:buNone/>
            </a:pPr>
            <a:endParaRPr lang="en-US"/>
          </a:p>
        </p:txBody>
      </p:sp>
    </p:spTree>
    <p:extLst>
      <p:ext uri="{BB962C8B-B14F-4D97-AF65-F5344CB8AC3E}">
        <p14:creationId xmlns:p14="http://schemas.microsoft.com/office/powerpoint/2010/main" val="1466909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52A72-4912-44AA-AACD-5EA87E2320C8}"/>
              </a:ext>
            </a:extLst>
          </p:cNvPr>
          <p:cNvSpPr>
            <a:spLocks noGrp="1"/>
          </p:cNvSpPr>
          <p:nvPr>
            <p:ph idx="1"/>
          </p:nvPr>
        </p:nvSpPr>
        <p:spPr>
          <a:xfrm>
            <a:off x="537412" y="291601"/>
            <a:ext cx="11016914" cy="6196178"/>
          </a:xfrm>
        </p:spPr>
        <p:txBody>
          <a:bodyPr vert="horz" lIns="91440" tIns="45720" rIns="91440" bIns="45720" rtlCol="0" anchor="t">
            <a:normAutofit fontScale="70000" lnSpcReduction="20000"/>
          </a:bodyPr>
          <a:lstStyle/>
          <a:p>
            <a:pPr marL="0" indent="0">
              <a:buNone/>
            </a:pPr>
            <a:r>
              <a:rPr lang="en-US" sz="2000">
                <a:ea typeface="+mn-lt"/>
                <a:cs typeface="+mn-lt"/>
              </a:rPr>
              <a:t>Table 1:</a:t>
            </a:r>
          </a:p>
          <a:p>
            <a:pPr marL="0" indent="0">
              <a:buNone/>
            </a:pPr>
            <a:r>
              <a:rPr lang="en-US" sz="1800" b="1">
                <a:solidFill>
                  <a:schemeClr val="accent1"/>
                </a:solidFill>
                <a:latin typeface="Times New Roman"/>
                <a:cs typeface="Times New Roman"/>
              </a:rPr>
              <a:t>ADMINISTRATOR</a:t>
            </a:r>
            <a:r>
              <a:rPr lang="en-US">
                <a:cs typeface="Calibri"/>
              </a:rPr>
              <a:t> </a:t>
            </a:r>
            <a:r>
              <a:rPr lang="en-US" sz="2000">
                <a:cs typeface="Calibri"/>
              </a:rPr>
              <a:t>(</a:t>
            </a:r>
            <a:r>
              <a:rPr lang="en-US" sz="2000" u="sng" err="1">
                <a:cs typeface="Calibri"/>
              </a:rPr>
              <a:t>Emp_id</a:t>
            </a:r>
            <a:r>
              <a:rPr lang="en-US" sz="2000">
                <a:cs typeface="Calibri"/>
              </a:rPr>
              <a:t>, </a:t>
            </a:r>
            <a:r>
              <a:rPr lang="en-US" sz="2000" err="1">
                <a:cs typeface="Calibri"/>
              </a:rPr>
              <a:t>Emp_firstName</a:t>
            </a:r>
            <a:r>
              <a:rPr lang="en-US" sz="2000">
                <a:cs typeface="Calibri"/>
              </a:rPr>
              <a:t>, </a:t>
            </a:r>
            <a:r>
              <a:rPr lang="en-US" sz="2000" err="1">
                <a:cs typeface="Calibri"/>
              </a:rPr>
              <a:t>Emp_lastName</a:t>
            </a:r>
            <a:r>
              <a:rPr lang="en-US" sz="2000">
                <a:cs typeface="Calibri"/>
              </a:rPr>
              <a:t>,       </a:t>
            </a:r>
          </a:p>
          <a:p>
            <a:pPr marL="0" indent="0">
              <a:buNone/>
            </a:pPr>
            <a:r>
              <a:rPr lang="en-US" sz="2000">
                <a:cs typeface="Calibri"/>
              </a:rPr>
              <a:t>                                                        </a:t>
            </a:r>
            <a:r>
              <a:rPr lang="en-US" sz="2000" err="1">
                <a:cs typeface="Calibri"/>
              </a:rPr>
              <a:t>Emp_Gender</a:t>
            </a:r>
            <a:r>
              <a:rPr lang="en-US" sz="2000">
                <a:cs typeface="Calibri"/>
              </a:rPr>
              <a:t>, </a:t>
            </a:r>
            <a:r>
              <a:rPr lang="en-US" sz="2000" err="1">
                <a:cs typeface="Calibri"/>
              </a:rPr>
              <a:t>Emp_DOB</a:t>
            </a:r>
            <a:r>
              <a:rPr lang="en-US" sz="2000">
                <a:cs typeface="Calibri"/>
              </a:rPr>
              <a:t>, </a:t>
            </a:r>
            <a:r>
              <a:rPr lang="en-US" sz="2000" err="1">
                <a:cs typeface="Calibri"/>
              </a:rPr>
              <a:t>Emp_Designation</a:t>
            </a:r>
            <a:r>
              <a:rPr lang="en-US" sz="2000">
                <a:cs typeface="Calibri"/>
              </a:rPr>
              <a:t>,</a:t>
            </a:r>
          </a:p>
          <a:p>
            <a:pPr marL="0" indent="0">
              <a:buNone/>
            </a:pPr>
            <a:r>
              <a:rPr lang="en-US" sz="2000">
                <a:cs typeface="Calibri"/>
              </a:rPr>
              <a:t>                                                       </a:t>
            </a:r>
            <a:r>
              <a:rPr lang="en-US" sz="2000" err="1">
                <a:cs typeface="Calibri"/>
              </a:rPr>
              <a:t>Hired_date</a:t>
            </a:r>
            <a:r>
              <a:rPr lang="en-US" sz="2000">
                <a:cs typeface="Calibri"/>
              </a:rPr>
              <a:t>, </a:t>
            </a:r>
            <a:r>
              <a:rPr lang="en-US" sz="2000" err="1">
                <a:cs typeface="Calibri"/>
              </a:rPr>
              <a:t>Emp_workingStatus</a:t>
            </a:r>
            <a:r>
              <a:rPr lang="en-US" sz="2000">
                <a:cs typeface="Calibri"/>
              </a:rPr>
              <a:t>) </a:t>
            </a:r>
          </a:p>
          <a:p>
            <a:pPr marL="0" indent="0">
              <a:buNone/>
            </a:pPr>
            <a:endParaRPr lang="en-US" sz="2000">
              <a:cs typeface="Calibri"/>
            </a:endParaRPr>
          </a:p>
          <a:p>
            <a:pPr>
              <a:buNone/>
            </a:pPr>
            <a:r>
              <a:rPr lang="en-US" sz="1800" u="sng">
                <a:cs typeface="Calibri"/>
              </a:rPr>
              <a:t>Functional Dependencies: </a:t>
            </a:r>
            <a:endParaRPr lang="en-US" sz="1800" u="sng">
              <a:ea typeface="+mn-lt"/>
              <a:cs typeface="+mn-lt"/>
            </a:endParaRPr>
          </a:p>
          <a:p>
            <a:pPr>
              <a:buNone/>
            </a:pPr>
            <a:r>
              <a:rPr lang="en-US">
                <a:cs typeface="Calibri"/>
              </a:rPr>
              <a:t>  </a:t>
            </a:r>
            <a:r>
              <a:rPr lang="en-US" sz="2000">
                <a:cs typeface="Calibri"/>
              </a:rPr>
              <a:t>(</a:t>
            </a:r>
            <a:r>
              <a:rPr lang="en-US" sz="2000" err="1">
                <a:cs typeface="Calibri"/>
              </a:rPr>
              <a:t>Emp_id</a:t>
            </a:r>
            <a:r>
              <a:rPr lang="en-US" sz="2000">
                <a:cs typeface="Calibri"/>
              </a:rPr>
              <a:t>) --&gt; (</a:t>
            </a:r>
            <a:r>
              <a:rPr lang="en-US" sz="2000" err="1">
                <a:cs typeface="Calibri"/>
              </a:rPr>
              <a:t>Emp_firstName</a:t>
            </a:r>
            <a:r>
              <a:rPr lang="en-US" sz="2000">
                <a:cs typeface="Calibri"/>
              </a:rPr>
              <a:t>, </a:t>
            </a:r>
            <a:r>
              <a:rPr lang="en-US" sz="2000" err="1">
                <a:cs typeface="Calibri"/>
              </a:rPr>
              <a:t>Emp_lastName</a:t>
            </a:r>
            <a:r>
              <a:rPr lang="en-US" sz="2000">
                <a:cs typeface="Calibri"/>
              </a:rPr>
              <a:t>, </a:t>
            </a:r>
            <a:r>
              <a:rPr lang="en-US" sz="2000" err="1">
                <a:cs typeface="Calibri"/>
              </a:rPr>
              <a:t>Emp_Gender</a:t>
            </a:r>
            <a:r>
              <a:rPr lang="en-US" sz="2000">
                <a:cs typeface="Calibri"/>
              </a:rPr>
              <a:t>, </a:t>
            </a:r>
            <a:r>
              <a:rPr lang="en-US" sz="2000" err="1">
                <a:cs typeface="Calibri"/>
              </a:rPr>
              <a:t>Emp_DOB</a:t>
            </a:r>
            <a:r>
              <a:rPr lang="en-US" sz="2000">
                <a:cs typeface="Calibri"/>
              </a:rPr>
              <a:t>, </a:t>
            </a:r>
            <a:r>
              <a:rPr lang="en-US" sz="2000" err="1">
                <a:cs typeface="Calibri"/>
              </a:rPr>
              <a:t>Emp_Designation</a:t>
            </a:r>
            <a:r>
              <a:rPr lang="en-US" sz="2000">
                <a:cs typeface="Calibri"/>
              </a:rPr>
              <a:t>, </a:t>
            </a:r>
            <a:endParaRPr lang="en-US">
              <a:cs typeface="Calibri"/>
            </a:endParaRPr>
          </a:p>
          <a:p>
            <a:pPr>
              <a:buNone/>
            </a:pPr>
            <a:r>
              <a:rPr lang="en-US" sz="2000">
                <a:cs typeface="Calibri"/>
              </a:rPr>
              <a:t>                         </a:t>
            </a:r>
            <a:r>
              <a:rPr lang="en-US" sz="2000" err="1">
                <a:cs typeface="Calibri"/>
              </a:rPr>
              <a:t>Emp_workingStatus</a:t>
            </a:r>
            <a:r>
              <a:rPr lang="en-US" sz="2000">
                <a:cs typeface="Calibri"/>
              </a:rPr>
              <a:t>, </a:t>
            </a:r>
            <a:r>
              <a:rPr lang="en-US" sz="2000" err="1">
                <a:cs typeface="Calibri"/>
              </a:rPr>
              <a:t>Hired_date</a:t>
            </a:r>
            <a:r>
              <a:rPr lang="en-US" sz="2000">
                <a:cs typeface="Calibri"/>
              </a:rPr>
              <a:t>) </a:t>
            </a:r>
          </a:p>
          <a:p>
            <a:pPr>
              <a:buNone/>
            </a:pPr>
            <a:endParaRPr lang="en-US" sz="2000">
              <a:ea typeface="+mn-lt"/>
              <a:cs typeface="+mn-lt"/>
            </a:endParaRPr>
          </a:p>
          <a:p>
            <a:pPr>
              <a:buNone/>
            </a:pPr>
            <a:r>
              <a:rPr lang="en-US" sz="2000">
                <a:ea typeface="+mn-lt"/>
                <a:cs typeface="+mn-lt"/>
              </a:rPr>
              <a:t>Table 2:</a:t>
            </a:r>
            <a:endParaRPr lang="en-US"/>
          </a:p>
          <a:p>
            <a:pPr>
              <a:buNone/>
            </a:pPr>
            <a:r>
              <a:rPr lang="en-US" sz="1800" b="1">
                <a:solidFill>
                  <a:schemeClr val="accent1"/>
                </a:solidFill>
                <a:latin typeface="Times New Roman"/>
                <a:cs typeface="Times New Roman"/>
              </a:rPr>
              <a:t>CUSTOMER </a:t>
            </a:r>
            <a:r>
              <a:rPr lang="en-US" sz="2000">
                <a:cs typeface="Calibri"/>
              </a:rPr>
              <a:t>(</a:t>
            </a:r>
            <a:r>
              <a:rPr lang="en-US" sz="2000" u="sng" err="1">
                <a:cs typeface="Calibri"/>
              </a:rPr>
              <a:t>Customer_id</a:t>
            </a:r>
            <a:r>
              <a:rPr lang="en-US" sz="2000">
                <a:cs typeface="Calibri"/>
              </a:rPr>
              <a:t>, </a:t>
            </a:r>
            <a:r>
              <a:rPr lang="en-US" sz="2000" err="1">
                <a:cs typeface="Calibri"/>
              </a:rPr>
              <a:t>AccountID</a:t>
            </a:r>
            <a:r>
              <a:rPr lang="en-US" sz="2000">
                <a:cs typeface="Calibri"/>
              </a:rPr>
              <a:t>, </a:t>
            </a:r>
            <a:r>
              <a:rPr lang="en-US" sz="2000" err="1">
                <a:cs typeface="Calibri"/>
              </a:rPr>
              <a:t>UserLoginID</a:t>
            </a:r>
            <a:r>
              <a:rPr lang="en-US" sz="2000">
                <a:cs typeface="Calibri"/>
              </a:rPr>
              <a:t>, </a:t>
            </a:r>
            <a:r>
              <a:rPr lang="en-US" sz="2000" err="1">
                <a:cs typeface="Calibri"/>
              </a:rPr>
              <a:t>Customer_firstName</a:t>
            </a:r>
            <a:r>
              <a:rPr lang="en-US" sz="2000">
                <a:cs typeface="Calibri"/>
              </a:rPr>
              <a:t>, </a:t>
            </a:r>
            <a:r>
              <a:rPr lang="en-US" sz="2000" err="1">
                <a:cs typeface="Calibri"/>
              </a:rPr>
              <a:t>Customer_lastName</a:t>
            </a:r>
            <a:r>
              <a:rPr lang="en-US" sz="2000">
                <a:cs typeface="Calibri"/>
              </a:rPr>
              <a:t>,</a:t>
            </a:r>
          </a:p>
          <a:p>
            <a:pPr>
              <a:buNone/>
            </a:pPr>
            <a:r>
              <a:rPr lang="en-US" sz="2000">
                <a:cs typeface="Calibri"/>
              </a:rPr>
              <a:t>                         </a:t>
            </a:r>
            <a:r>
              <a:rPr lang="en-US" sz="2000" err="1">
                <a:cs typeface="Calibri"/>
              </a:rPr>
              <a:t>Customer_Gender</a:t>
            </a:r>
            <a:r>
              <a:rPr lang="en-US" sz="2000">
                <a:cs typeface="Calibri"/>
              </a:rPr>
              <a:t>, DOB, State, City, </a:t>
            </a:r>
            <a:r>
              <a:rPr lang="en-US" sz="2000" err="1">
                <a:cs typeface="Calibri"/>
              </a:rPr>
              <a:t>Customer_Address</a:t>
            </a:r>
            <a:r>
              <a:rPr lang="en-US" sz="2000">
                <a:cs typeface="Calibri"/>
              </a:rPr>
              <a:t>,  </a:t>
            </a:r>
            <a:r>
              <a:rPr lang="en-US" sz="2000" err="1">
                <a:cs typeface="Calibri"/>
              </a:rPr>
              <a:t>Zip_code</a:t>
            </a:r>
            <a:r>
              <a:rPr lang="en-US" sz="2000">
                <a:cs typeface="Calibri"/>
              </a:rPr>
              <a:t>, </a:t>
            </a:r>
            <a:r>
              <a:rPr lang="en-US" sz="2000" err="1">
                <a:cs typeface="Calibri"/>
              </a:rPr>
              <a:t>Email_Id</a:t>
            </a:r>
            <a:r>
              <a:rPr lang="en-US" sz="2000">
                <a:cs typeface="Calibri"/>
              </a:rPr>
              <a:t>, </a:t>
            </a:r>
            <a:r>
              <a:rPr lang="en-US" sz="2000" err="1">
                <a:cs typeface="Calibri"/>
              </a:rPr>
              <a:t>Mobile_no</a:t>
            </a:r>
            <a:r>
              <a:rPr lang="en-US" sz="2000">
                <a:cs typeface="Calibri"/>
              </a:rPr>
              <a:t>)</a:t>
            </a:r>
            <a:endParaRPr lang="en-US">
              <a:cs typeface="Calibri"/>
            </a:endParaRPr>
          </a:p>
          <a:p>
            <a:pPr>
              <a:buNone/>
            </a:pPr>
            <a:endParaRPr lang="en-US" sz="2000">
              <a:cs typeface="Calibri"/>
            </a:endParaRPr>
          </a:p>
          <a:p>
            <a:pPr>
              <a:buNone/>
            </a:pPr>
            <a:r>
              <a:rPr lang="en-US" sz="1800" u="sng">
                <a:cs typeface="Calibri"/>
              </a:rPr>
              <a:t>Functional Dependencies: </a:t>
            </a:r>
          </a:p>
          <a:p>
            <a:pPr>
              <a:buNone/>
            </a:pPr>
            <a:r>
              <a:rPr lang="en-US" sz="2000">
                <a:cs typeface="Calibri"/>
              </a:rPr>
              <a:t>  </a:t>
            </a:r>
            <a:r>
              <a:rPr lang="en-US" sz="2000" u="sng">
                <a:cs typeface="Calibri"/>
              </a:rPr>
              <a:t>(</a:t>
            </a:r>
            <a:r>
              <a:rPr lang="en-US" sz="2000" u="sng" err="1">
                <a:cs typeface="Calibri"/>
              </a:rPr>
              <a:t>Customer_id</a:t>
            </a:r>
            <a:r>
              <a:rPr lang="en-US" sz="2000">
                <a:cs typeface="Calibri"/>
              </a:rPr>
              <a:t>) --&gt;(</a:t>
            </a:r>
            <a:r>
              <a:rPr lang="en-US" sz="2000" err="1">
                <a:cs typeface="Calibri"/>
              </a:rPr>
              <a:t>AccountID</a:t>
            </a:r>
            <a:r>
              <a:rPr lang="en-US" sz="2000">
                <a:cs typeface="Calibri"/>
              </a:rPr>
              <a:t>, </a:t>
            </a:r>
            <a:r>
              <a:rPr lang="en-US" sz="2000" err="1">
                <a:cs typeface="Calibri"/>
              </a:rPr>
              <a:t>UserLoginID</a:t>
            </a:r>
            <a:r>
              <a:rPr lang="en-US" sz="2000">
                <a:cs typeface="Calibri"/>
              </a:rPr>
              <a:t>, </a:t>
            </a:r>
            <a:r>
              <a:rPr lang="en-US" sz="2000" err="1">
                <a:cs typeface="Calibri"/>
              </a:rPr>
              <a:t>Customer_firstName</a:t>
            </a:r>
            <a:r>
              <a:rPr lang="en-US" sz="2000">
                <a:cs typeface="Calibri"/>
              </a:rPr>
              <a:t>, </a:t>
            </a:r>
            <a:r>
              <a:rPr lang="en-US" sz="2000" err="1">
                <a:cs typeface="Calibri"/>
              </a:rPr>
              <a:t>Customer_lastName</a:t>
            </a:r>
            <a:r>
              <a:rPr lang="en-US" sz="2000">
                <a:cs typeface="Calibri"/>
              </a:rPr>
              <a:t>, </a:t>
            </a:r>
          </a:p>
          <a:p>
            <a:pPr>
              <a:buNone/>
            </a:pPr>
            <a:r>
              <a:rPr lang="en-US" sz="2000">
                <a:cs typeface="Calibri"/>
              </a:rPr>
              <a:t>                                </a:t>
            </a:r>
            <a:r>
              <a:rPr lang="en-US" sz="2000" err="1">
                <a:cs typeface="Calibri"/>
              </a:rPr>
              <a:t>Customer_Gender</a:t>
            </a:r>
            <a:r>
              <a:rPr lang="en-US" sz="2000">
                <a:cs typeface="Calibri"/>
              </a:rPr>
              <a:t>, DOB, State, City, </a:t>
            </a:r>
            <a:r>
              <a:rPr lang="en-US" sz="2000" err="1">
                <a:cs typeface="Calibri"/>
              </a:rPr>
              <a:t>Customer_Address</a:t>
            </a:r>
            <a:r>
              <a:rPr lang="en-US" sz="2000">
                <a:cs typeface="Calibri"/>
              </a:rPr>
              <a:t>, </a:t>
            </a:r>
            <a:r>
              <a:rPr lang="en-US" sz="2000" err="1">
                <a:cs typeface="Calibri"/>
              </a:rPr>
              <a:t>Zip_code</a:t>
            </a:r>
            <a:r>
              <a:rPr lang="en-US" sz="2000">
                <a:cs typeface="Calibri"/>
              </a:rPr>
              <a:t>, </a:t>
            </a:r>
            <a:r>
              <a:rPr lang="en-US" sz="2000" err="1">
                <a:cs typeface="Calibri"/>
              </a:rPr>
              <a:t>Email_Id</a:t>
            </a:r>
            <a:r>
              <a:rPr lang="en-US" sz="2000">
                <a:cs typeface="Calibri"/>
              </a:rPr>
              <a:t>) </a:t>
            </a:r>
            <a:endParaRPr lang="en-US" sz="2000">
              <a:ea typeface="+mn-lt"/>
              <a:cs typeface="+mn-lt"/>
            </a:endParaRPr>
          </a:p>
          <a:p>
            <a:pPr>
              <a:buNone/>
            </a:pPr>
            <a:endParaRPr lang="en-US" sz="2000">
              <a:ea typeface="+mn-lt"/>
              <a:cs typeface="+mn-lt"/>
            </a:endParaRPr>
          </a:p>
          <a:p>
            <a:pPr>
              <a:buNone/>
            </a:pPr>
            <a:r>
              <a:rPr lang="en-US" sz="2000">
                <a:ea typeface="+mn-lt"/>
                <a:cs typeface="+mn-lt"/>
              </a:rPr>
              <a:t>Table 3:</a:t>
            </a:r>
            <a:endParaRPr lang="en-US"/>
          </a:p>
          <a:p>
            <a:pPr>
              <a:buNone/>
            </a:pPr>
            <a:r>
              <a:rPr lang="en-US" sz="1800" b="1">
                <a:solidFill>
                  <a:schemeClr val="accent1"/>
                </a:solidFill>
                <a:latin typeface="Times New Roman"/>
                <a:cs typeface="Times New Roman"/>
              </a:rPr>
              <a:t>ACCOUNT-DETAILS</a:t>
            </a:r>
            <a:r>
              <a:rPr lang="en-US" sz="2000" b="1">
                <a:cs typeface="Calibri"/>
              </a:rPr>
              <a:t> </a:t>
            </a:r>
            <a:r>
              <a:rPr lang="en-US" sz="2000">
                <a:cs typeface="Calibri"/>
              </a:rPr>
              <a:t>(</a:t>
            </a:r>
            <a:r>
              <a:rPr lang="en-US" sz="2000" u="sng" err="1">
                <a:cs typeface="Calibri"/>
              </a:rPr>
              <a:t>AccountID</a:t>
            </a:r>
            <a:r>
              <a:rPr lang="en-US" sz="2000">
                <a:cs typeface="Calibri"/>
              </a:rPr>
              <a:t>, </a:t>
            </a:r>
            <a:r>
              <a:rPr lang="en-US" sz="2000" err="1">
                <a:cs typeface="Calibri"/>
              </a:rPr>
              <a:t>CurrentBalance</a:t>
            </a:r>
            <a:r>
              <a:rPr lang="en-US" sz="2000">
                <a:cs typeface="Calibri"/>
              </a:rPr>
              <a:t>, </a:t>
            </a:r>
            <a:r>
              <a:rPr lang="en-US" sz="2000" err="1">
                <a:cs typeface="Calibri"/>
              </a:rPr>
              <a:t>AccountType</a:t>
            </a:r>
            <a:r>
              <a:rPr lang="en-US" sz="2000">
                <a:cs typeface="Calibri"/>
              </a:rPr>
              <a:t>, </a:t>
            </a:r>
            <a:r>
              <a:rPr lang="en-US" sz="2000" err="1">
                <a:cs typeface="Calibri"/>
              </a:rPr>
              <a:t>AccountStatus</a:t>
            </a:r>
            <a:r>
              <a:rPr lang="en-US" sz="2000">
                <a:cs typeface="Calibri"/>
              </a:rPr>
              <a:t>, </a:t>
            </a:r>
            <a:r>
              <a:rPr lang="en-US" sz="2000" err="1">
                <a:cs typeface="Calibri"/>
              </a:rPr>
              <a:t>SavingsInterestRate</a:t>
            </a:r>
            <a:r>
              <a:rPr lang="en-US" sz="2000">
                <a:cs typeface="Calibri"/>
              </a:rPr>
              <a:t>)</a:t>
            </a:r>
            <a:endParaRPr lang="en-US">
              <a:cs typeface="Calibri"/>
            </a:endParaRPr>
          </a:p>
          <a:p>
            <a:pPr>
              <a:buNone/>
            </a:pPr>
            <a:endParaRPr lang="en-US" sz="2000">
              <a:cs typeface="Calibri"/>
            </a:endParaRPr>
          </a:p>
          <a:p>
            <a:pPr>
              <a:buNone/>
            </a:pPr>
            <a:r>
              <a:rPr lang="en-US" sz="2000">
                <a:cs typeface="Calibri"/>
              </a:rPr>
              <a:t>Functional Dependencies: </a:t>
            </a:r>
            <a:endParaRPr lang="en-US" sz="2000">
              <a:ea typeface="+mn-lt"/>
              <a:cs typeface="+mn-lt"/>
            </a:endParaRPr>
          </a:p>
          <a:p>
            <a:pPr marL="0" indent="0">
              <a:buNone/>
            </a:pPr>
            <a:r>
              <a:rPr lang="en-US" sz="2000">
                <a:cs typeface="Calibri"/>
              </a:rPr>
              <a:t>(</a:t>
            </a:r>
            <a:r>
              <a:rPr lang="en-US" sz="2000" u="sng" err="1">
                <a:cs typeface="Calibri"/>
              </a:rPr>
              <a:t>AccountID</a:t>
            </a:r>
            <a:r>
              <a:rPr lang="en-US" sz="2000">
                <a:cs typeface="Calibri"/>
              </a:rPr>
              <a:t>) --&gt;  (</a:t>
            </a:r>
            <a:r>
              <a:rPr lang="en-US" sz="2000" err="1">
                <a:cs typeface="Calibri"/>
              </a:rPr>
              <a:t>CurrentBalance</a:t>
            </a:r>
            <a:r>
              <a:rPr lang="en-US" sz="2000">
                <a:cs typeface="Calibri"/>
              </a:rPr>
              <a:t>, </a:t>
            </a:r>
            <a:r>
              <a:rPr lang="en-US" sz="2000" err="1">
                <a:cs typeface="Calibri"/>
              </a:rPr>
              <a:t>AccountType</a:t>
            </a:r>
            <a:r>
              <a:rPr lang="en-US" sz="2000">
                <a:cs typeface="Calibri"/>
              </a:rPr>
              <a:t>, </a:t>
            </a:r>
            <a:r>
              <a:rPr lang="en-US" sz="2000" err="1">
                <a:cs typeface="Calibri"/>
              </a:rPr>
              <a:t>AccountStatus</a:t>
            </a:r>
            <a:r>
              <a:rPr lang="en-US" sz="2000">
                <a:cs typeface="Calibri"/>
              </a:rPr>
              <a:t>, </a:t>
            </a:r>
            <a:r>
              <a:rPr lang="en-US" sz="2000" err="1">
                <a:cs typeface="Calibri"/>
              </a:rPr>
              <a:t>SavingsInterestRate</a:t>
            </a:r>
            <a:r>
              <a:rPr lang="en-US" sz="2000">
                <a:cs typeface="Calibri"/>
              </a:rPr>
              <a:t>) </a:t>
            </a:r>
            <a:endParaRPr lang="en-US"/>
          </a:p>
          <a:p>
            <a:pPr>
              <a:buNone/>
            </a:pPr>
            <a:endParaRPr lang="en-US">
              <a:cs typeface="Calibri"/>
            </a:endParaRPr>
          </a:p>
          <a:p>
            <a:pPr>
              <a:buNone/>
            </a:pPr>
            <a:endParaRPr lang="en-US" sz="2000">
              <a:cs typeface="Calibri"/>
            </a:endParaRPr>
          </a:p>
          <a:p>
            <a:pPr>
              <a:buNone/>
            </a:pPr>
            <a:endParaRPr lang="en-US">
              <a:cs typeface="Calibri"/>
            </a:endParaRPr>
          </a:p>
        </p:txBody>
      </p:sp>
    </p:spTree>
    <p:extLst>
      <p:ext uri="{BB962C8B-B14F-4D97-AF65-F5344CB8AC3E}">
        <p14:creationId xmlns:p14="http://schemas.microsoft.com/office/powerpoint/2010/main" val="813465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21FA2-74B8-476F-93E3-B7B01310B6BB}"/>
              </a:ext>
            </a:extLst>
          </p:cNvPr>
          <p:cNvSpPr>
            <a:spLocks noGrp="1"/>
          </p:cNvSpPr>
          <p:nvPr>
            <p:ph idx="1"/>
          </p:nvPr>
        </p:nvSpPr>
        <p:spPr>
          <a:xfrm>
            <a:off x="527385" y="351757"/>
            <a:ext cx="11026941" cy="5985627"/>
          </a:xfrm>
        </p:spPr>
        <p:txBody>
          <a:bodyPr vert="horz" lIns="91440" tIns="45720" rIns="91440" bIns="45720" rtlCol="0" anchor="t">
            <a:normAutofit/>
          </a:bodyPr>
          <a:lstStyle/>
          <a:p>
            <a:pPr marL="0" indent="0">
              <a:buNone/>
            </a:pPr>
            <a:r>
              <a:rPr lang="en-US" sz="1400">
                <a:ea typeface="+mn-lt"/>
                <a:cs typeface="+mn-lt"/>
              </a:rPr>
              <a:t>Table 4:</a:t>
            </a:r>
            <a:endParaRPr lang="en-US">
              <a:solidFill>
                <a:srgbClr val="FFFFFF"/>
              </a:solidFill>
              <a:latin typeface="Calibri" panose="020F0502020204030204"/>
              <a:cs typeface="Calibri" panose="020F0502020204030204"/>
            </a:endParaRPr>
          </a:p>
          <a:p>
            <a:pPr marL="0" indent="0">
              <a:buNone/>
            </a:pPr>
            <a:r>
              <a:rPr lang="en-US" sz="1300" b="1">
                <a:solidFill>
                  <a:schemeClr val="accent1"/>
                </a:solidFill>
                <a:latin typeface="Times New Roman"/>
                <a:cs typeface="Times New Roman"/>
              </a:rPr>
              <a:t>REGISTRATION</a:t>
            </a:r>
            <a:r>
              <a:rPr lang="en-US" sz="2000">
                <a:cs typeface="Calibri"/>
              </a:rPr>
              <a:t> </a:t>
            </a:r>
            <a:r>
              <a:rPr lang="en-US" sz="1400">
                <a:cs typeface="Calibri"/>
              </a:rPr>
              <a:t>(</a:t>
            </a:r>
            <a:r>
              <a:rPr lang="en-US" sz="1400" err="1">
                <a:cs typeface="Calibri"/>
              </a:rPr>
              <a:t>RegisterID</a:t>
            </a:r>
            <a:r>
              <a:rPr lang="en-US" sz="1400">
                <a:cs typeface="Calibri"/>
              </a:rPr>
              <a:t>, </a:t>
            </a:r>
            <a:r>
              <a:rPr lang="en-US" sz="1400" err="1">
                <a:cs typeface="Calibri"/>
              </a:rPr>
              <a:t>UserName</a:t>
            </a:r>
            <a:r>
              <a:rPr lang="en-US" sz="1400">
                <a:cs typeface="Calibri"/>
              </a:rPr>
              <a:t>, </a:t>
            </a:r>
            <a:r>
              <a:rPr lang="en-US" sz="1400" err="1">
                <a:cs typeface="Calibri"/>
              </a:rPr>
              <a:t>UserLoginID</a:t>
            </a:r>
            <a:r>
              <a:rPr lang="en-US" sz="1400">
                <a:cs typeface="Calibri"/>
              </a:rPr>
              <a:t>, Password, </a:t>
            </a:r>
            <a:r>
              <a:rPr lang="en-US" sz="1400" err="1">
                <a:cs typeface="Calibri"/>
              </a:rPr>
              <a:t>Email_Id</a:t>
            </a:r>
            <a:r>
              <a:rPr lang="en-US" sz="1400">
                <a:cs typeface="Calibri"/>
              </a:rPr>
              <a:t>, Mobile)</a:t>
            </a:r>
            <a:endParaRPr lang="en-US">
              <a:cs typeface="Calibri"/>
            </a:endParaRPr>
          </a:p>
          <a:p>
            <a:pPr marL="0" indent="0">
              <a:lnSpc>
                <a:spcPct val="70000"/>
              </a:lnSpc>
              <a:buNone/>
            </a:pPr>
            <a:endParaRPr lang="en-US" sz="1400">
              <a:cs typeface="Calibri"/>
            </a:endParaRPr>
          </a:p>
          <a:p>
            <a:pPr>
              <a:buNone/>
            </a:pPr>
            <a:r>
              <a:rPr lang="en-US" sz="1400" u="sng">
                <a:cs typeface="Calibri"/>
              </a:rPr>
              <a:t>Functional Dependencies: </a:t>
            </a:r>
          </a:p>
          <a:p>
            <a:pPr>
              <a:buNone/>
            </a:pPr>
            <a:r>
              <a:rPr lang="en-US" sz="1400">
                <a:cs typeface="Calibri"/>
              </a:rPr>
              <a:t>(</a:t>
            </a:r>
            <a:r>
              <a:rPr lang="en-US" sz="1400" err="1">
                <a:cs typeface="Calibri"/>
              </a:rPr>
              <a:t>RegisterID</a:t>
            </a:r>
            <a:r>
              <a:rPr lang="en-US" sz="1400">
                <a:cs typeface="Calibri"/>
              </a:rPr>
              <a:t>, </a:t>
            </a:r>
            <a:r>
              <a:rPr lang="en-US" sz="1400" err="1">
                <a:cs typeface="Calibri"/>
              </a:rPr>
              <a:t>UserLoginID</a:t>
            </a:r>
            <a:r>
              <a:rPr lang="en-US" sz="1400">
                <a:cs typeface="Calibri"/>
              </a:rPr>
              <a:t>) -&gt; (</a:t>
            </a:r>
            <a:r>
              <a:rPr lang="en-US" sz="1400" err="1">
                <a:cs typeface="Calibri"/>
              </a:rPr>
              <a:t>UserName</a:t>
            </a:r>
            <a:r>
              <a:rPr lang="en-US" sz="1400">
                <a:cs typeface="Calibri"/>
              </a:rPr>
              <a:t>, Password, </a:t>
            </a:r>
            <a:r>
              <a:rPr lang="en-US" sz="1400" err="1">
                <a:cs typeface="Calibri"/>
              </a:rPr>
              <a:t>Email_Id</a:t>
            </a:r>
            <a:r>
              <a:rPr lang="en-US" sz="1400">
                <a:cs typeface="Calibri"/>
              </a:rPr>
              <a:t>, Mobile) </a:t>
            </a:r>
            <a:endParaRPr lang="en-US"/>
          </a:p>
          <a:p>
            <a:pPr>
              <a:buNone/>
            </a:pPr>
            <a:endParaRPr lang="en-US" sz="1400">
              <a:cs typeface="Calibri"/>
            </a:endParaRPr>
          </a:p>
          <a:p>
            <a:pPr>
              <a:buNone/>
            </a:pPr>
            <a:r>
              <a:rPr lang="en-US" sz="1400">
                <a:cs typeface="Calibri"/>
              </a:rPr>
              <a:t>Table 5:</a:t>
            </a:r>
            <a:endParaRPr lang="en-US"/>
          </a:p>
          <a:p>
            <a:pPr>
              <a:buNone/>
            </a:pPr>
            <a:r>
              <a:rPr lang="en-US" sz="1300" b="1">
                <a:solidFill>
                  <a:schemeClr val="accent1"/>
                </a:solidFill>
                <a:latin typeface="Times New Roman"/>
                <a:cs typeface="Times New Roman"/>
              </a:rPr>
              <a:t>TRANSACTION </a:t>
            </a:r>
            <a:r>
              <a:rPr lang="en-US" sz="1400">
                <a:cs typeface="Calibri"/>
              </a:rPr>
              <a:t>(</a:t>
            </a:r>
            <a:r>
              <a:rPr lang="en-US" sz="1400" u="sng" err="1">
                <a:cs typeface="Calibri"/>
              </a:rPr>
              <a:t>TransactionID</a:t>
            </a:r>
            <a:r>
              <a:rPr lang="en-US" sz="1400">
                <a:cs typeface="Calibri"/>
              </a:rPr>
              <a:t>, </a:t>
            </a:r>
            <a:r>
              <a:rPr lang="en-US" sz="1400" err="1">
                <a:cs typeface="Calibri"/>
              </a:rPr>
              <a:t>TransactionDate</a:t>
            </a:r>
            <a:r>
              <a:rPr lang="en-US" sz="1400">
                <a:cs typeface="Calibri"/>
              </a:rPr>
              <a:t>, </a:t>
            </a:r>
            <a:r>
              <a:rPr lang="en-US" sz="1400" err="1">
                <a:cs typeface="Calibri"/>
              </a:rPr>
              <a:t>TransactionTime</a:t>
            </a:r>
            <a:r>
              <a:rPr lang="en-US" sz="1400">
                <a:cs typeface="Calibri"/>
              </a:rPr>
              <a:t>, </a:t>
            </a:r>
            <a:r>
              <a:rPr lang="en-US" sz="1400" err="1">
                <a:cs typeface="Calibri"/>
              </a:rPr>
              <a:t>TransactionType</a:t>
            </a:r>
            <a:r>
              <a:rPr lang="en-US" sz="1400">
                <a:cs typeface="Calibri"/>
              </a:rPr>
              <a:t>, </a:t>
            </a:r>
            <a:r>
              <a:rPr lang="en-US" sz="1400" err="1">
                <a:cs typeface="Calibri"/>
              </a:rPr>
              <a:t>TransactionAmount</a:t>
            </a:r>
            <a:r>
              <a:rPr lang="en-US" sz="1400">
                <a:cs typeface="Calibri"/>
              </a:rPr>
              <a:t>, </a:t>
            </a:r>
            <a:r>
              <a:rPr lang="en-US" sz="1400" err="1">
                <a:cs typeface="Calibri"/>
              </a:rPr>
              <a:t>NewBalance</a:t>
            </a:r>
            <a:r>
              <a:rPr lang="en-US" sz="1400">
                <a:cs typeface="Calibri"/>
              </a:rPr>
              <a:t>, </a:t>
            </a:r>
          </a:p>
          <a:p>
            <a:pPr>
              <a:buNone/>
            </a:pPr>
            <a:r>
              <a:rPr lang="en-US" sz="1400">
                <a:cs typeface="Calibri"/>
              </a:rPr>
              <a:t>                                </a:t>
            </a:r>
            <a:r>
              <a:rPr lang="en-US" sz="1400" err="1">
                <a:cs typeface="Calibri"/>
              </a:rPr>
              <a:t>WithdrawalCount</a:t>
            </a:r>
            <a:r>
              <a:rPr lang="en-US" sz="1400">
                <a:cs typeface="Calibri"/>
              </a:rPr>
              <a:t>, </a:t>
            </a:r>
            <a:r>
              <a:rPr lang="en-US" sz="1400" err="1">
                <a:cs typeface="Calibri"/>
              </a:rPr>
              <a:t>DepositCount</a:t>
            </a:r>
            <a:r>
              <a:rPr lang="en-US" sz="1400">
                <a:cs typeface="Calibri"/>
              </a:rPr>
              <a:t>) </a:t>
            </a:r>
            <a:endParaRPr lang="en-US" sz="1400">
              <a:ea typeface="+mn-lt"/>
              <a:cs typeface="+mn-lt"/>
            </a:endParaRPr>
          </a:p>
          <a:p>
            <a:pPr>
              <a:buNone/>
            </a:pPr>
            <a:r>
              <a:rPr lang="en-US" sz="1400">
                <a:cs typeface="Calibri"/>
              </a:rPr>
              <a:t>  </a:t>
            </a:r>
            <a:endParaRPr lang="en-US" sz="1400">
              <a:ea typeface="+mn-lt"/>
              <a:cs typeface="+mn-lt"/>
            </a:endParaRPr>
          </a:p>
          <a:p>
            <a:pPr>
              <a:buNone/>
            </a:pPr>
            <a:r>
              <a:rPr lang="en-US" sz="1400" u="sng">
                <a:cs typeface="Calibri"/>
              </a:rPr>
              <a:t>Functional Dependencies: </a:t>
            </a:r>
            <a:endParaRPr lang="en-US" sz="1400" u="sng">
              <a:ea typeface="+mn-lt"/>
              <a:cs typeface="+mn-lt"/>
            </a:endParaRPr>
          </a:p>
          <a:p>
            <a:pPr marL="0" indent="0">
              <a:buNone/>
            </a:pPr>
            <a:r>
              <a:rPr lang="en-US" sz="1400">
                <a:cs typeface="Calibri"/>
              </a:rPr>
              <a:t>(</a:t>
            </a:r>
            <a:r>
              <a:rPr lang="en-US" sz="1400" u="sng" err="1">
                <a:cs typeface="Calibri"/>
              </a:rPr>
              <a:t>TransactionID</a:t>
            </a:r>
            <a:r>
              <a:rPr lang="en-US" sz="1400">
                <a:cs typeface="Calibri"/>
              </a:rPr>
              <a:t>) -&gt; (</a:t>
            </a:r>
            <a:r>
              <a:rPr lang="en-US" sz="1400" err="1">
                <a:cs typeface="Calibri"/>
              </a:rPr>
              <a:t>TransactionDate</a:t>
            </a:r>
            <a:r>
              <a:rPr lang="en-US" sz="1400">
                <a:cs typeface="Calibri"/>
              </a:rPr>
              <a:t>, </a:t>
            </a:r>
            <a:r>
              <a:rPr lang="en-US" sz="1400" err="1">
                <a:cs typeface="Calibri"/>
              </a:rPr>
              <a:t>TransactionTime</a:t>
            </a:r>
            <a:r>
              <a:rPr lang="en-US" sz="1400">
                <a:cs typeface="Calibri"/>
              </a:rPr>
              <a:t>, </a:t>
            </a:r>
            <a:r>
              <a:rPr lang="en-US" sz="1400" err="1">
                <a:cs typeface="Calibri"/>
              </a:rPr>
              <a:t>TransactionType</a:t>
            </a:r>
            <a:r>
              <a:rPr lang="en-US" sz="1400">
                <a:cs typeface="Calibri"/>
              </a:rPr>
              <a:t>, </a:t>
            </a:r>
            <a:r>
              <a:rPr lang="en-US" sz="1400" err="1">
                <a:cs typeface="Calibri"/>
              </a:rPr>
              <a:t>TransactionAmount</a:t>
            </a:r>
            <a:r>
              <a:rPr lang="en-US" sz="1400">
                <a:cs typeface="Calibri"/>
              </a:rPr>
              <a:t>, </a:t>
            </a:r>
            <a:r>
              <a:rPr lang="en-US" sz="1400" err="1">
                <a:cs typeface="Calibri"/>
              </a:rPr>
              <a:t>NewBalance</a:t>
            </a:r>
            <a:r>
              <a:rPr lang="en-US" sz="1400">
                <a:cs typeface="Calibri"/>
              </a:rPr>
              <a:t>, </a:t>
            </a:r>
            <a:r>
              <a:rPr lang="en-US" sz="1400" err="1">
                <a:cs typeface="Calibri"/>
              </a:rPr>
              <a:t>WithdrawalCount</a:t>
            </a:r>
            <a:r>
              <a:rPr lang="en-US" sz="1400">
                <a:cs typeface="Calibri"/>
              </a:rPr>
              <a:t>, </a:t>
            </a:r>
            <a:r>
              <a:rPr lang="en-US" sz="1400" err="1">
                <a:cs typeface="Calibri"/>
              </a:rPr>
              <a:t>DepositCount</a:t>
            </a:r>
            <a:r>
              <a:rPr lang="en-US" sz="1400">
                <a:cs typeface="Calibri"/>
              </a:rPr>
              <a:t>) </a:t>
            </a:r>
            <a:endParaRPr lang="en-US" sz="1400">
              <a:ea typeface="+mn-lt"/>
              <a:cs typeface="+mn-lt"/>
            </a:endParaRPr>
          </a:p>
          <a:p>
            <a:pPr marL="0" indent="0">
              <a:buNone/>
            </a:pPr>
            <a:endParaRPr lang="en-US" sz="1400">
              <a:cs typeface="Calibri"/>
            </a:endParaRPr>
          </a:p>
          <a:p>
            <a:pPr marL="0" indent="0">
              <a:buNone/>
            </a:pPr>
            <a:r>
              <a:rPr lang="en-US" sz="1400">
                <a:cs typeface="Calibri"/>
              </a:rPr>
              <a:t>Table 6:</a:t>
            </a:r>
            <a:endParaRPr lang="en-US"/>
          </a:p>
          <a:p>
            <a:pPr marL="0" indent="0">
              <a:buNone/>
            </a:pPr>
            <a:r>
              <a:rPr lang="en-US" sz="1300" b="1">
                <a:solidFill>
                  <a:schemeClr val="accent1"/>
                </a:solidFill>
                <a:latin typeface="Times New Roman"/>
                <a:cs typeface="Times New Roman"/>
              </a:rPr>
              <a:t>LOAN-DETAILS </a:t>
            </a:r>
            <a:r>
              <a:rPr lang="en-US" sz="1300" u="sng">
                <a:ea typeface="+mn-lt"/>
                <a:cs typeface="+mn-lt"/>
              </a:rPr>
              <a:t>(</a:t>
            </a:r>
            <a:r>
              <a:rPr lang="en-US" sz="1300" u="sng" err="1">
                <a:ea typeface="+mn-lt"/>
                <a:cs typeface="+mn-lt"/>
              </a:rPr>
              <a:t>LoanNumber</a:t>
            </a:r>
            <a:r>
              <a:rPr lang="en-US" sz="1300">
                <a:ea typeface="+mn-lt"/>
                <a:cs typeface="+mn-lt"/>
              </a:rPr>
              <a:t>, </a:t>
            </a:r>
            <a:r>
              <a:rPr lang="en-US" sz="1300" err="1">
                <a:ea typeface="+mn-lt"/>
                <a:cs typeface="+mn-lt"/>
              </a:rPr>
              <a:t>LoanAmount</a:t>
            </a:r>
            <a:r>
              <a:rPr lang="en-US" sz="1300">
                <a:ea typeface="+mn-lt"/>
                <a:cs typeface="+mn-lt"/>
              </a:rPr>
              <a:t>, </a:t>
            </a:r>
            <a:r>
              <a:rPr lang="en-US" sz="1300" err="1">
                <a:ea typeface="+mn-lt"/>
                <a:cs typeface="+mn-lt"/>
              </a:rPr>
              <a:t>InterestRate</a:t>
            </a:r>
            <a:r>
              <a:rPr lang="en-US" sz="1300">
                <a:ea typeface="+mn-lt"/>
                <a:cs typeface="+mn-lt"/>
              </a:rPr>
              <a:t>, </a:t>
            </a:r>
            <a:r>
              <a:rPr lang="en-US" sz="1300" err="1">
                <a:ea typeface="+mn-lt"/>
                <a:cs typeface="+mn-lt"/>
              </a:rPr>
              <a:t>LoanApprovalDate</a:t>
            </a:r>
            <a:r>
              <a:rPr lang="en-US" sz="1300">
                <a:ea typeface="+mn-lt"/>
                <a:cs typeface="+mn-lt"/>
              </a:rPr>
              <a:t>, </a:t>
            </a:r>
            <a:r>
              <a:rPr lang="en-US" sz="1300" err="1">
                <a:ea typeface="+mn-lt"/>
                <a:cs typeface="+mn-lt"/>
              </a:rPr>
              <a:t>LoanType</a:t>
            </a:r>
            <a:r>
              <a:rPr lang="en-US" sz="1300">
                <a:ea typeface="+mn-lt"/>
                <a:cs typeface="+mn-lt"/>
              </a:rPr>
              <a:t>) </a:t>
            </a:r>
          </a:p>
          <a:p>
            <a:pPr marL="0" indent="0">
              <a:buNone/>
            </a:pPr>
            <a:endParaRPr lang="en-US" sz="1300">
              <a:ea typeface="+mn-lt"/>
              <a:cs typeface="+mn-lt"/>
            </a:endParaRPr>
          </a:p>
          <a:p>
            <a:pPr>
              <a:buNone/>
            </a:pPr>
            <a:r>
              <a:rPr lang="en-US" sz="1300">
                <a:ea typeface="+mn-lt"/>
                <a:cs typeface="+mn-lt"/>
              </a:rPr>
              <a:t>Functional Dependencies: </a:t>
            </a:r>
          </a:p>
          <a:p>
            <a:pPr>
              <a:buNone/>
            </a:pPr>
            <a:r>
              <a:rPr lang="en-US" sz="1300" u="sng">
                <a:ea typeface="+mn-lt"/>
                <a:cs typeface="+mn-lt"/>
              </a:rPr>
              <a:t>(</a:t>
            </a:r>
            <a:r>
              <a:rPr lang="en-US" sz="1300" u="sng" err="1">
                <a:ea typeface="+mn-lt"/>
                <a:cs typeface="+mn-lt"/>
              </a:rPr>
              <a:t>LoanNumber</a:t>
            </a:r>
            <a:r>
              <a:rPr lang="en-US" sz="1300">
                <a:ea typeface="+mn-lt"/>
                <a:cs typeface="+mn-lt"/>
              </a:rPr>
              <a:t>) -&gt; (</a:t>
            </a:r>
            <a:r>
              <a:rPr lang="en-US" sz="1300" err="1">
                <a:ea typeface="+mn-lt"/>
                <a:cs typeface="+mn-lt"/>
              </a:rPr>
              <a:t>LoanAmount</a:t>
            </a:r>
            <a:r>
              <a:rPr lang="en-US" sz="1300">
                <a:ea typeface="+mn-lt"/>
                <a:cs typeface="+mn-lt"/>
              </a:rPr>
              <a:t>, </a:t>
            </a:r>
            <a:r>
              <a:rPr lang="en-US" sz="1300" err="1">
                <a:ea typeface="+mn-lt"/>
                <a:cs typeface="+mn-lt"/>
              </a:rPr>
              <a:t>InterestRate</a:t>
            </a:r>
            <a:r>
              <a:rPr lang="en-US" sz="1300">
                <a:ea typeface="+mn-lt"/>
                <a:cs typeface="+mn-lt"/>
              </a:rPr>
              <a:t>, </a:t>
            </a:r>
            <a:r>
              <a:rPr lang="en-US" sz="1300" err="1">
                <a:ea typeface="+mn-lt"/>
                <a:cs typeface="+mn-lt"/>
              </a:rPr>
              <a:t>LoanApprovalDate</a:t>
            </a:r>
            <a:r>
              <a:rPr lang="en-US" sz="1300">
                <a:ea typeface="+mn-lt"/>
                <a:cs typeface="+mn-lt"/>
              </a:rPr>
              <a:t>, </a:t>
            </a:r>
            <a:r>
              <a:rPr lang="en-US" sz="1300" err="1">
                <a:ea typeface="+mn-lt"/>
                <a:cs typeface="+mn-lt"/>
              </a:rPr>
              <a:t>LoanType</a:t>
            </a:r>
            <a:r>
              <a:rPr lang="en-US" sz="1300">
                <a:ea typeface="+mn-lt"/>
                <a:cs typeface="+mn-lt"/>
              </a:rPr>
              <a:t>) </a:t>
            </a:r>
            <a:endParaRPr lang="en-US"/>
          </a:p>
          <a:p>
            <a:pPr marL="0" indent="0">
              <a:buNone/>
            </a:pPr>
            <a:endParaRPr lang="en-US" sz="1300">
              <a:cs typeface="Calibri"/>
            </a:endParaRPr>
          </a:p>
          <a:p>
            <a:pPr marL="0" indent="0">
              <a:buNone/>
            </a:pPr>
            <a:endParaRPr lang="en-US" sz="1400">
              <a:cs typeface="Calibri"/>
            </a:endParaRPr>
          </a:p>
          <a:p>
            <a:pPr>
              <a:buNone/>
            </a:pPr>
            <a:endParaRPr lang="en-US" sz="1400">
              <a:cs typeface="Calibri"/>
            </a:endParaRPr>
          </a:p>
          <a:p>
            <a:pPr>
              <a:buNone/>
            </a:pPr>
            <a:endParaRPr lang="en-US" sz="1400">
              <a:cs typeface="Calibri"/>
            </a:endParaRPr>
          </a:p>
          <a:p>
            <a:pPr>
              <a:buNone/>
            </a:pPr>
            <a:endParaRPr lang="en-US" sz="1400">
              <a:cs typeface="Calibri"/>
            </a:endParaRPr>
          </a:p>
          <a:p>
            <a:pPr marL="0" indent="0">
              <a:lnSpc>
                <a:spcPct val="70000"/>
              </a:lnSpc>
              <a:buNone/>
            </a:pPr>
            <a:endParaRPr lang="en-US">
              <a:cs typeface="Calibri"/>
            </a:endParaRPr>
          </a:p>
          <a:p>
            <a:pPr marL="0" indent="0">
              <a:lnSpc>
                <a:spcPct val="70000"/>
              </a:lnSpc>
              <a:buNone/>
            </a:pPr>
            <a:endParaRPr lang="en-US" sz="1400">
              <a:cs typeface="Calibri"/>
            </a:endParaRPr>
          </a:p>
        </p:txBody>
      </p:sp>
    </p:spTree>
    <p:extLst>
      <p:ext uri="{BB962C8B-B14F-4D97-AF65-F5344CB8AC3E}">
        <p14:creationId xmlns:p14="http://schemas.microsoft.com/office/powerpoint/2010/main" val="75421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008-15CB-4F35-B8E4-AB0030D6B515}"/>
              </a:ext>
            </a:extLst>
          </p:cNvPr>
          <p:cNvSpPr>
            <a:spLocks noGrp="1"/>
          </p:cNvSpPr>
          <p:nvPr>
            <p:ph type="title"/>
          </p:nvPr>
        </p:nvSpPr>
        <p:spPr/>
        <p:txBody>
          <a:bodyPr/>
          <a:lstStyle/>
          <a:p>
            <a:r>
              <a:rPr lang="en-US" dirty="0">
                <a:solidFill>
                  <a:schemeClr val="accent1"/>
                </a:solidFill>
                <a:latin typeface="Bookman Old Style"/>
                <a:cs typeface="Calibri Light"/>
              </a:rPr>
              <a:t>CONTENT</a:t>
            </a:r>
            <a:endParaRPr lang="en-US" dirty="0">
              <a:solidFill>
                <a:schemeClr val="accent1"/>
              </a:solidFill>
              <a:latin typeface="Bookman Old Style"/>
            </a:endParaRPr>
          </a:p>
        </p:txBody>
      </p:sp>
      <p:sp>
        <p:nvSpPr>
          <p:cNvPr id="3" name="Content Placeholder 2">
            <a:extLst>
              <a:ext uri="{FF2B5EF4-FFF2-40B4-BE49-F238E27FC236}">
                <a16:creationId xmlns:a16="http://schemas.microsoft.com/office/drawing/2014/main" id="{B5209833-58C3-458D-AEB8-10C3D29B3BF3}"/>
              </a:ext>
            </a:extLst>
          </p:cNvPr>
          <p:cNvSpPr>
            <a:spLocks noGrp="1"/>
          </p:cNvSpPr>
          <p:nvPr>
            <p:ph idx="1"/>
          </p:nvPr>
        </p:nvSpPr>
        <p:spPr/>
        <p:txBody>
          <a:bodyPr vert="horz" lIns="91440" tIns="45720" rIns="91440" bIns="45720" rtlCol="0" anchor="t">
            <a:normAutofit fontScale="77500" lnSpcReduction="20000"/>
          </a:bodyPr>
          <a:lstStyle/>
          <a:p>
            <a:pPr marL="0" indent="0">
              <a:buNone/>
            </a:pPr>
            <a:endParaRPr lang="en-US" dirty="0">
              <a:solidFill>
                <a:srgbClr val="FFFF00"/>
              </a:solidFill>
              <a:latin typeface="Bookman Old Style"/>
              <a:cs typeface="Calibri" panose="020F0502020204030204"/>
            </a:endParaRP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INTRODUCTION</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ENHANCED ER DIAGRAM</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NORMALISATION</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TABLE CREATION AND INSERTION OF RECORDS</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USER INTERFACE DESIGN</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CONCLUSION</a:t>
            </a:r>
          </a:p>
          <a:p>
            <a:pPr marL="0" indent="0">
              <a:buNone/>
            </a:pPr>
            <a:endParaRPr lang="en-US" dirty="0">
              <a:solidFill>
                <a:srgbClr val="FFFF00"/>
              </a:solidFill>
              <a:latin typeface="Bookman Old Style"/>
              <a:cs typeface="Calibri" panose="020F0502020204030204"/>
            </a:endParaRPr>
          </a:p>
          <a:p>
            <a:pPr marL="0" indent="0">
              <a:buNone/>
            </a:pPr>
            <a:endParaRPr lang="en-US" dirty="0">
              <a:solidFill>
                <a:srgbClr val="FFFF00"/>
              </a:solidFill>
              <a:latin typeface="Bookman Old Style"/>
              <a:cs typeface="Calibri" panose="020F0502020204030204"/>
            </a:endParaRPr>
          </a:p>
          <a:p>
            <a:pPr marL="0" indent="0">
              <a:buNone/>
            </a:pPr>
            <a:endParaRPr lang="en-US" dirty="0">
              <a:solidFill>
                <a:srgbClr val="FFFF00"/>
              </a:solidFill>
              <a:latin typeface="Bookman Old Style"/>
              <a:cs typeface="Calibri" panose="020F0502020204030204"/>
            </a:endParaRPr>
          </a:p>
          <a:p>
            <a:pPr marL="0" indent="0">
              <a:buNone/>
            </a:pPr>
            <a:br>
              <a:rPr lang="en-US" dirty="0">
                <a:cs typeface="Calibri" panose="020F0502020204030204"/>
              </a:rPr>
            </a:br>
            <a:endParaRPr lang="en-US">
              <a:solidFill>
                <a:srgbClr val="FFFF00"/>
              </a:solidFill>
              <a:latin typeface="Bookman Old Style"/>
              <a:cs typeface="Calibri" panose="020F0502020204030204"/>
            </a:endParaRPr>
          </a:p>
        </p:txBody>
      </p:sp>
    </p:spTree>
    <p:extLst>
      <p:ext uri="{BB962C8B-B14F-4D97-AF65-F5344CB8AC3E}">
        <p14:creationId xmlns:p14="http://schemas.microsoft.com/office/powerpoint/2010/main" val="2618056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F57D0F-C983-4CBA-9DE0-DA6BA3A719A9}"/>
              </a:ext>
            </a:extLst>
          </p:cNvPr>
          <p:cNvSpPr>
            <a:spLocks noGrp="1"/>
          </p:cNvSpPr>
          <p:nvPr>
            <p:ph idx="1"/>
          </p:nvPr>
        </p:nvSpPr>
        <p:spPr>
          <a:xfrm>
            <a:off x="898360" y="171283"/>
            <a:ext cx="10034335" cy="6436812"/>
          </a:xfrm>
        </p:spPr>
        <p:txBody>
          <a:bodyPr vert="horz" lIns="91440" tIns="45720" rIns="91440" bIns="45720" rtlCol="0" anchor="t">
            <a:noAutofit/>
          </a:bodyPr>
          <a:lstStyle/>
          <a:p>
            <a:pPr marL="0" indent="0">
              <a:buNone/>
            </a:pPr>
            <a:r>
              <a:rPr lang="en-US" sz="1600">
                <a:ea typeface="+mn-lt"/>
                <a:cs typeface="+mn-lt"/>
              </a:rPr>
              <a:t>Table 7:</a:t>
            </a:r>
            <a:endParaRPr lang="en-US" sz="1600">
              <a:solidFill>
                <a:srgbClr val="FFFFFF"/>
              </a:solidFill>
              <a:latin typeface="Calibri" panose="020F0502020204030204"/>
              <a:cs typeface="Calibri" panose="020F0502020204030204"/>
            </a:endParaRPr>
          </a:p>
          <a:p>
            <a:pPr marL="0" indent="0">
              <a:buNone/>
            </a:pPr>
            <a:r>
              <a:rPr lang="en-US" sz="1600" b="1">
                <a:solidFill>
                  <a:schemeClr val="accent1"/>
                </a:solidFill>
                <a:latin typeface="Times New Roman"/>
                <a:cs typeface="Times New Roman"/>
              </a:rPr>
              <a:t>CARD-DETAILS</a:t>
            </a:r>
            <a:r>
              <a:rPr lang="en-US" sz="1400">
                <a:cs typeface="Calibri" panose="020F0502020204030204"/>
              </a:rPr>
              <a:t> (</a:t>
            </a:r>
            <a:r>
              <a:rPr lang="en-US" sz="1400" u="sng" err="1">
                <a:cs typeface="Calibri"/>
              </a:rPr>
              <a:t>CardNumber</a:t>
            </a:r>
            <a:r>
              <a:rPr lang="en-US" sz="1400">
                <a:cs typeface="Calibri"/>
              </a:rPr>
              <a:t>, </a:t>
            </a:r>
            <a:r>
              <a:rPr lang="en-US" sz="1400" err="1">
                <a:cs typeface="Calibri"/>
              </a:rPr>
              <a:t>CardHolder</a:t>
            </a:r>
            <a:r>
              <a:rPr lang="en-US" sz="1400">
                <a:cs typeface="Calibri"/>
              </a:rPr>
              <a:t>, </a:t>
            </a:r>
            <a:r>
              <a:rPr lang="en-US" sz="1400" err="1">
                <a:cs typeface="Calibri"/>
              </a:rPr>
              <a:t>CardType</a:t>
            </a:r>
            <a:r>
              <a:rPr lang="en-US" sz="1400">
                <a:cs typeface="Calibri"/>
              </a:rPr>
              <a:t>, </a:t>
            </a:r>
            <a:r>
              <a:rPr lang="en-US" sz="1400" u="sng">
                <a:cs typeface="Calibri"/>
              </a:rPr>
              <a:t>CCV</a:t>
            </a:r>
            <a:r>
              <a:rPr lang="en-US" sz="1400">
                <a:cs typeface="Calibri"/>
              </a:rPr>
              <a:t>, </a:t>
            </a:r>
            <a:r>
              <a:rPr lang="en-US" sz="1400" err="1">
                <a:cs typeface="Calibri"/>
              </a:rPr>
              <a:t>ExpirtDate</a:t>
            </a:r>
            <a:r>
              <a:rPr lang="en-US" sz="1400">
                <a:cs typeface="Calibri"/>
              </a:rPr>
              <a:t>)</a:t>
            </a:r>
            <a:r>
              <a:rPr lang="en-US" sz="1600">
                <a:cs typeface="Calibri"/>
              </a:rPr>
              <a:t> </a:t>
            </a:r>
          </a:p>
          <a:p>
            <a:pPr>
              <a:buNone/>
            </a:pPr>
            <a:r>
              <a:rPr lang="en-US" sz="1400">
                <a:cs typeface="Calibri"/>
              </a:rPr>
              <a:t>Functional Dependencies: </a:t>
            </a:r>
          </a:p>
          <a:p>
            <a:pPr>
              <a:buNone/>
            </a:pPr>
            <a:r>
              <a:rPr lang="en-US" sz="1400">
                <a:cs typeface="Calibri"/>
              </a:rPr>
              <a:t>(</a:t>
            </a:r>
            <a:r>
              <a:rPr lang="en-US" sz="1400" u="sng" err="1">
                <a:cs typeface="Calibri"/>
              </a:rPr>
              <a:t>CardNumber</a:t>
            </a:r>
            <a:r>
              <a:rPr lang="en-US" sz="1400">
                <a:cs typeface="Calibri"/>
              </a:rPr>
              <a:t>) -&gt; (</a:t>
            </a:r>
            <a:r>
              <a:rPr lang="en-US" sz="1400" err="1">
                <a:cs typeface="Calibri"/>
              </a:rPr>
              <a:t>CardHolder</a:t>
            </a:r>
            <a:r>
              <a:rPr lang="en-US" sz="1400">
                <a:cs typeface="Calibri"/>
              </a:rPr>
              <a:t>, </a:t>
            </a:r>
            <a:r>
              <a:rPr lang="en-US" sz="1400" err="1">
                <a:cs typeface="Calibri"/>
              </a:rPr>
              <a:t>CardType</a:t>
            </a:r>
            <a:r>
              <a:rPr lang="en-US" sz="1400">
                <a:cs typeface="Calibri"/>
              </a:rPr>
              <a:t>, CCV, </a:t>
            </a:r>
            <a:r>
              <a:rPr lang="en-US" sz="1400" err="1">
                <a:cs typeface="Calibri"/>
              </a:rPr>
              <a:t>ExpirtDate</a:t>
            </a:r>
            <a:r>
              <a:rPr lang="en-US" sz="1400">
                <a:cs typeface="Calibri"/>
              </a:rPr>
              <a:t>) </a:t>
            </a:r>
          </a:p>
          <a:p>
            <a:pPr>
              <a:buNone/>
            </a:pPr>
            <a:endParaRPr lang="en-US" sz="1400">
              <a:cs typeface="Calibri"/>
            </a:endParaRPr>
          </a:p>
          <a:p>
            <a:pPr>
              <a:buNone/>
            </a:pPr>
            <a:r>
              <a:rPr lang="en-US" sz="1600">
                <a:cs typeface="Calibri" panose="020F0502020204030204"/>
              </a:rPr>
              <a:t>Table 8:</a:t>
            </a:r>
          </a:p>
          <a:p>
            <a:pPr>
              <a:buNone/>
            </a:pPr>
            <a:r>
              <a:rPr lang="en-US" sz="1600">
                <a:cs typeface="Calibri" panose="020F0502020204030204"/>
              </a:rPr>
              <a:t> </a:t>
            </a:r>
            <a:r>
              <a:rPr lang="en-US" sz="1600" b="1">
                <a:solidFill>
                  <a:schemeClr val="accent1"/>
                </a:solidFill>
                <a:latin typeface="Times New Roman"/>
                <a:cs typeface="Times New Roman"/>
              </a:rPr>
              <a:t>BILL-PAYMENTS </a:t>
            </a:r>
            <a:r>
              <a:rPr lang="en-US" sz="1400">
                <a:cs typeface="Calibri" panose="020F0502020204030204"/>
              </a:rPr>
              <a:t>(</a:t>
            </a:r>
            <a:r>
              <a:rPr lang="en-US" sz="1400" u="sng" err="1">
                <a:cs typeface="Calibri" panose="020F0502020204030204"/>
              </a:rPr>
              <a:t>BillPayment_no</a:t>
            </a:r>
            <a:r>
              <a:rPr lang="en-US" sz="1400">
                <a:cs typeface="Calibri" panose="020F0502020204030204"/>
              </a:rPr>
              <a:t>, </a:t>
            </a:r>
            <a:r>
              <a:rPr lang="en-US" sz="1400" err="1">
                <a:cs typeface="Calibri" panose="020F0502020204030204"/>
              </a:rPr>
              <a:t>PaymentType</a:t>
            </a:r>
            <a:r>
              <a:rPr lang="en-US" sz="1400">
                <a:cs typeface="Calibri" panose="020F0502020204030204"/>
              </a:rPr>
              <a:t>, </a:t>
            </a:r>
            <a:r>
              <a:rPr lang="en-US" sz="1400" err="1">
                <a:cs typeface="Calibri" panose="020F0502020204030204"/>
              </a:rPr>
              <a:t>PaymentConfirmation</a:t>
            </a:r>
            <a:r>
              <a:rPr lang="en-US" sz="1400">
                <a:cs typeface="Calibri" panose="020F0502020204030204"/>
              </a:rPr>
              <a:t>, </a:t>
            </a:r>
            <a:r>
              <a:rPr lang="en-US" sz="1400" err="1">
                <a:cs typeface="Calibri" panose="020F0502020204030204"/>
              </a:rPr>
              <a:t>PaymentAmount</a:t>
            </a:r>
            <a:r>
              <a:rPr lang="en-US" sz="1400">
                <a:cs typeface="Calibri" panose="020F0502020204030204"/>
              </a:rPr>
              <a:t>) </a:t>
            </a:r>
            <a:endParaRPr lang="en-US" sz="1400">
              <a:ea typeface="+mn-lt"/>
              <a:cs typeface="+mn-lt"/>
            </a:endParaRPr>
          </a:p>
          <a:p>
            <a:pPr>
              <a:buNone/>
            </a:pPr>
            <a:r>
              <a:rPr lang="en-US" sz="1400">
                <a:cs typeface="Calibri" panose="020F0502020204030204"/>
              </a:rPr>
              <a:t>Functional Dependencies: </a:t>
            </a:r>
            <a:endParaRPr lang="en-US" sz="1400">
              <a:ea typeface="+mn-lt"/>
              <a:cs typeface="+mn-lt"/>
            </a:endParaRPr>
          </a:p>
          <a:p>
            <a:pPr marL="0" indent="0">
              <a:buNone/>
            </a:pPr>
            <a:r>
              <a:rPr lang="en-US" sz="1400">
                <a:cs typeface="Calibri" panose="020F0502020204030204"/>
              </a:rPr>
              <a:t>(</a:t>
            </a:r>
            <a:r>
              <a:rPr lang="en-US" sz="1400" u="sng" err="1">
                <a:cs typeface="Calibri" panose="020F0502020204030204"/>
              </a:rPr>
              <a:t>BillPayment_no</a:t>
            </a:r>
            <a:r>
              <a:rPr lang="en-US" sz="1400">
                <a:cs typeface="Calibri" panose="020F0502020204030204"/>
              </a:rPr>
              <a:t>) -&gt; (</a:t>
            </a:r>
            <a:r>
              <a:rPr lang="en-US" sz="1400" err="1">
                <a:cs typeface="Calibri" panose="020F0502020204030204"/>
              </a:rPr>
              <a:t>PaymentType</a:t>
            </a:r>
            <a:r>
              <a:rPr lang="en-US" sz="1400">
                <a:cs typeface="Calibri" panose="020F0502020204030204"/>
              </a:rPr>
              <a:t>, </a:t>
            </a:r>
            <a:r>
              <a:rPr lang="en-US" sz="1400" err="1">
                <a:cs typeface="Calibri" panose="020F0502020204030204"/>
              </a:rPr>
              <a:t>PaymentConfirmation</a:t>
            </a:r>
            <a:r>
              <a:rPr lang="en-US" sz="1400">
                <a:cs typeface="Calibri" panose="020F0502020204030204"/>
              </a:rPr>
              <a:t>, </a:t>
            </a:r>
            <a:r>
              <a:rPr lang="en-US" sz="1400" err="1">
                <a:cs typeface="Calibri" panose="020F0502020204030204"/>
              </a:rPr>
              <a:t>PaymentAmount</a:t>
            </a:r>
            <a:r>
              <a:rPr lang="en-US" sz="1400">
                <a:cs typeface="Calibri" panose="020F0502020204030204"/>
              </a:rPr>
              <a:t>) </a:t>
            </a:r>
          </a:p>
          <a:p>
            <a:pPr marL="0" indent="0">
              <a:buNone/>
            </a:pPr>
            <a:endParaRPr lang="en-US" sz="1600">
              <a:ea typeface="+mn-lt"/>
              <a:cs typeface="+mn-lt"/>
            </a:endParaRPr>
          </a:p>
          <a:p>
            <a:pPr marL="0" indent="0">
              <a:buNone/>
            </a:pPr>
            <a:r>
              <a:rPr lang="en-US" sz="1600">
                <a:ea typeface="+mn-lt"/>
                <a:cs typeface="+mn-lt"/>
              </a:rPr>
              <a:t>Table 9:</a:t>
            </a:r>
            <a:endParaRPr lang="en-US"/>
          </a:p>
          <a:p>
            <a:pPr>
              <a:buNone/>
            </a:pPr>
            <a:r>
              <a:rPr lang="en-US" sz="1600" b="1" err="1">
                <a:solidFill>
                  <a:schemeClr val="accent1"/>
                </a:solidFill>
                <a:latin typeface="Times New Roman"/>
                <a:cs typeface="Times New Roman"/>
              </a:rPr>
              <a:t>FailedTransactionLog</a:t>
            </a:r>
            <a:r>
              <a:rPr lang="en-US" sz="1400" u="sng">
                <a:cs typeface="Calibri" panose="020F0502020204030204"/>
              </a:rPr>
              <a:t> </a:t>
            </a:r>
            <a:r>
              <a:rPr lang="en-US" sz="1400">
                <a:cs typeface="Calibri" panose="020F0502020204030204"/>
              </a:rPr>
              <a:t>(</a:t>
            </a:r>
            <a:r>
              <a:rPr lang="en-US" sz="1400" err="1">
                <a:cs typeface="Calibri" panose="020F0502020204030204"/>
              </a:rPr>
              <a:t>FailedTransaction_errorType</a:t>
            </a:r>
            <a:r>
              <a:rPr lang="en-US" sz="1400">
                <a:cs typeface="Calibri" panose="020F0502020204030204"/>
              </a:rPr>
              <a:t>, </a:t>
            </a:r>
            <a:r>
              <a:rPr lang="en-US" sz="1400" err="1">
                <a:cs typeface="Calibri" panose="020F0502020204030204"/>
              </a:rPr>
              <a:t>FailedTransactionID</a:t>
            </a:r>
            <a:r>
              <a:rPr lang="en-US" sz="1400">
                <a:cs typeface="Calibri" panose="020F0502020204030204"/>
              </a:rPr>
              <a:t>)</a:t>
            </a:r>
            <a:r>
              <a:rPr lang="en-US" sz="1600">
                <a:cs typeface="Calibri" panose="020F0502020204030204"/>
              </a:rPr>
              <a:t> </a:t>
            </a:r>
            <a:endParaRPr lang="en-US" sz="1600">
              <a:ea typeface="+mn-lt"/>
              <a:cs typeface="+mn-lt"/>
            </a:endParaRPr>
          </a:p>
          <a:p>
            <a:pPr>
              <a:buNone/>
            </a:pPr>
            <a:r>
              <a:rPr lang="en-US" sz="1400" u="sng">
                <a:cs typeface="Calibri" panose="020F0502020204030204"/>
              </a:rPr>
              <a:t> Functional Dependencies: </a:t>
            </a:r>
          </a:p>
          <a:p>
            <a:pPr>
              <a:buNone/>
            </a:pPr>
            <a:r>
              <a:rPr lang="en-US" sz="1400">
                <a:cs typeface="Calibri" panose="020F0502020204030204"/>
              </a:rPr>
              <a:t>(</a:t>
            </a:r>
            <a:r>
              <a:rPr lang="en-US" sz="1400" err="1">
                <a:cs typeface="Calibri" panose="020F0502020204030204"/>
              </a:rPr>
              <a:t>FailedTransactionID</a:t>
            </a:r>
            <a:r>
              <a:rPr lang="en-US" sz="1400">
                <a:cs typeface="Calibri" panose="020F0502020204030204"/>
              </a:rPr>
              <a:t>) -&gt; (</a:t>
            </a:r>
            <a:r>
              <a:rPr lang="en-US" sz="1400" err="1">
                <a:cs typeface="Calibri" panose="020F0502020204030204"/>
              </a:rPr>
              <a:t>FailedTransaction_errorType</a:t>
            </a:r>
            <a:r>
              <a:rPr lang="en-US" sz="1400">
                <a:cs typeface="Calibri" panose="020F0502020204030204"/>
              </a:rPr>
              <a:t>) </a:t>
            </a:r>
          </a:p>
          <a:p>
            <a:pPr>
              <a:buNone/>
            </a:pPr>
            <a:endParaRPr lang="en-US" sz="1600">
              <a:cs typeface="Calibri" panose="020F0502020204030204"/>
            </a:endParaRPr>
          </a:p>
          <a:p>
            <a:pPr>
              <a:buNone/>
            </a:pPr>
            <a:r>
              <a:rPr lang="en-US" sz="1600">
                <a:cs typeface="Calibri" panose="020F0502020204030204"/>
              </a:rPr>
              <a:t>Table 10:</a:t>
            </a:r>
          </a:p>
          <a:p>
            <a:pPr>
              <a:buNone/>
            </a:pPr>
            <a:r>
              <a:rPr lang="en-US" sz="1600" b="1">
                <a:solidFill>
                  <a:schemeClr val="accent1"/>
                </a:solidFill>
                <a:latin typeface="Times New Roman"/>
                <a:cs typeface="Times New Roman"/>
              </a:rPr>
              <a:t>USERLOGINS</a:t>
            </a:r>
            <a:r>
              <a:rPr lang="en-US" sz="1600">
                <a:cs typeface="Calibri" panose="020F0502020204030204"/>
              </a:rPr>
              <a:t> </a:t>
            </a:r>
            <a:r>
              <a:rPr lang="en-US" sz="1400" u="sng">
                <a:cs typeface="Calibri" panose="020F0502020204030204"/>
              </a:rPr>
              <a:t>(</a:t>
            </a:r>
            <a:r>
              <a:rPr lang="en-US" sz="1400" u="sng" err="1">
                <a:cs typeface="Calibri" panose="020F0502020204030204"/>
              </a:rPr>
              <a:t>UserLoginID</a:t>
            </a:r>
            <a:r>
              <a:rPr lang="en-US" sz="1400">
                <a:cs typeface="Calibri" panose="020F0502020204030204"/>
              </a:rPr>
              <a:t>, </a:t>
            </a:r>
            <a:r>
              <a:rPr lang="en-US" sz="1400" err="1">
                <a:cs typeface="Calibri" panose="020F0502020204030204"/>
              </a:rPr>
              <a:t>UserName</a:t>
            </a:r>
            <a:r>
              <a:rPr lang="en-US" sz="1400">
                <a:cs typeface="Calibri" panose="020F0502020204030204"/>
              </a:rPr>
              <a:t>, Password)</a:t>
            </a:r>
            <a:endParaRPr lang="en-US" sz="1400" u="sng">
              <a:cs typeface="Calibri" panose="020F0502020204030204"/>
            </a:endParaRPr>
          </a:p>
          <a:p>
            <a:pPr>
              <a:buNone/>
            </a:pPr>
            <a:r>
              <a:rPr lang="en-US" sz="1600">
                <a:cs typeface="Calibri" panose="020F0502020204030204"/>
              </a:rPr>
              <a:t> Functional Dependencies: </a:t>
            </a:r>
            <a:endParaRPr lang="en-US" sz="1600">
              <a:ea typeface="+mn-lt"/>
              <a:cs typeface="+mn-lt"/>
            </a:endParaRPr>
          </a:p>
          <a:p>
            <a:pPr marL="0" indent="0">
              <a:buNone/>
            </a:pPr>
            <a:r>
              <a:rPr lang="en-US" sz="1600">
                <a:cs typeface="Calibri" panose="020F0502020204030204"/>
              </a:rPr>
              <a:t>(</a:t>
            </a:r>
            <a:r>
              <a:rPr lang="en-US" sz="1600" err="1">
                <a:cs typeface="Calibri" panose="020F0502020204030204"/>
              </a:rPr>
              <a:t>UserLoginID</a:t>
            </a:r>
            <a:r>
              <a:rPr lang="en-US" sz="1600">
                <a:cs typeface="Calibri"/>
              </a:rPr>
              <a:t>) -&gt; (Username, Password) </a:t>
            </a:r>
          </a:p>
          <a:p>
            <a:pPr marL="0" indent="0">
              <a:buNone/>
            </a:pPr>
            <a:endParaRPr lang="en-US" sz="1400">
              <a:cs typeface="Calibri" panose="020F0502020204030204"/>
            </a:endParaRPr>
          </a:p>
          <a:p>
            <a:pPr marL="0" indent="0">
              <a:buNone/>
            </a:pPr>
            <a:endParaRPr lang="en-US" sz="1400">
              <a:cs typeface="Calibri" panose="020F0502020204030204"/>
            </a:endParaRPr>
          </a:p>
          <a:p>
            <a:pPr marL="0" indent="0">
              <a:buNone/>
            </a:pPr>
            <a:endParaRPr lang="en-US" sz="1400">
              <a:cs typeface="Calibri" panose="020F0502020204030204"/>
            </a:endParaRPr>
          </a:p>
          <a:p>
            <a:pPr marL="0" indent="0">
              <a:buNone/>
            </a:pPr>
            <a:endParaRPr lang="en-US" sz="1400">
              <a:cs typeface="Calibri" panose="020F0502020204030204"/>
            </a:endParaRPr>
          </a:p>
          <a:p>
            <a:pPr>
              <a:buNone/>
            </a:pPr>
            <a:endParaRPr lang="en-US" sz="1400">
              <a:cs typeface="Calibri" panose="020F0502020204030204"/>
            </a:endParaRPr>
          </a:p>
          <a:p>
            <a:pPr>
              <a:buNone/>
            </a:pPr>
            <a:endParaRPr lang="en-US" sz="1400">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3488981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D990F-3048-4B68-87E0-79230A3BEF66}"/>
              </a:ext>
            </a:extLst>
          </p:cNvPr>
          <p:cNvSpPr>
            <a:spLocks noGrp="1"/>
          </p:cNvSpPr>
          <p:nvPr>
            <p:ph idx="1"/>
          </p:nvPr>
        </p:nvSpPr>
        <p:spPr>
          <a:xfrm>
            <a:off x="838200" y="192768"/>
            <a:ext cx="10515600" cy="5984195"/>
          </a:xfrm>
        </p:spPr>
        <p:txBody>
          <a:bodyPr vert="horz" lIns="91440" tIns="45720" rIns="91440" bIns="45720" rtlCol="0" anchor="t">
            <a:normAutofit/>
          </a:bodyPr>
          <a:lstStyle/>
          <a:p>
            <a:pPr>
              <a:buNone/>
            </a:pPr>
            <a:r>
              <a:rPr lang="en-US" b="1">
                <a:solidFill>
                  <a:schemeClr val="accent1"/>
                </a:solidFill>
                <a:latin typeface="Times New Roman"/>
                <a:ea typeface="+mn-lt"/>
                <a:cs typeface="+mn-lt"/>
              </a:rPr>
              <a:t>PARTIAL DEPENDENCY</a:t>
            </a:r>
            <a:r>
              <a:rPr lang="en-US">
                <a:ea typeface="+mn-lt"/>
                <a:cs typeface="+mn-lt"/>
              </a:rPr>
              <a:t>: </a:t>
            </a:r>
            <a:endParaRPr lang="en-US"/>
          </a:p>
          <a:p>
            <a:pPr>
              <a:buNone/>
            </a:pPr>
            <a:r>
              <a:rPr lang="en-US">
                <a:ea typeface="+mn-lt"/>
                <a:cs typeface="+mn-lt"/>
              </a:rPr>
              <a:t>  </a:t>
            </a:r>
            <a:endParaRPr lang="en-US"/>
          </a:p>
          <a:p>
            <a:pPr>
              <a:buNone/>
            </a:pPr>
            <a:r>
              <a:rPr lang="en-US">
                <a:ea typeface="+mn-lt"/>
                <a:cs typeface="+mn-lt"/>
              </a:rPr>
              <a:t>(5a) </a:t>
            </a:r>
            <a:r>
              <a:rPr lang="en-US" b="1" err="1">
                <a:solidFill>
                  <a:schemeClr val="accent1"/>
                </a:solidFill>
                <a:latin typeface="Times New Roman"/>
                <a:cs typeface="Times New Roman"/>
              </a:rPr>
              <a:t>Security_Ans</a:t>
            </a:r>
            <a:r>
              <a:rPr lang="en-US">
                <a:ea typeface="+mn-lt"/>
                <a:cs typeface="+mn-lt"/>
              </a:rPr>
              <a:t> </a:t>
            </a:r>
            <a:r>
              <a:rPr lang="en-US" sz="1800">
                <a:ea typeface="+mn-lt"/>
                <a:cs typeface="+mn-lt"/>
              </a:rPr>
              <a:t>(</a:t>
            </a:r>
            <a:r>
              <a:rPr lang="en-US" sz="1800" err="1">
                <a:ea typeface="+mn-lt"/>
                <a:cs typeface="+mn-lt"/>
              </a:rPr>
              <a:t>UserLoginID</a:t>
            </a:r>
            <a:r>
              <a:rPr lang="en-US" sz="1800">
                <a:ea typeface="+mn-lt"/>
                <a:cs typeface="+mn-lt"/>
              </a:rPr>
              <a:t>, </a:t>
            </a:r>
            <a:r>
              <a:rPr lang="en-US" sz="1800" err="1">
                <a:ea typeface="+mn-lt"/>
                <a:cs typeface="+mn-lt"/>
              </a:rPr>
              <a:t>Security_QuestID</a:t>
            </a:r>
            <a:r>
              <a:rPr lang="en-US" sz="1800">
                <a:ea typeface="+mn-lt"/>
                <a:cs typeface="+mn-lt"/>
              </a:rPr>
              <a:t>, </a:t>
            </a:r>
            <a:r>
              <a:rPr lang="en-US" sz="1800" err="1">
                <a:ea typeface="+mn-lt"/>
                <a:cs typeface="+mn-lt"/>
              </a:rPr>
              <a:t>Security_Ans</a:t>
            </a:r>
            <a:r>
              <a:rPr lang="en-US" sz="1800">
                <a:ea typeface="+mn-lt"/>
                <a:cs typeface="+mn-lt"/>
              </a:rPr>
              <a:t>) </a:t>
            </a:r>
            <a:endParaRPr lang="en-US" sz="1800">
              <a:cs typeface="Calibri"/>
            </a:endParaRPr>
          </a:p>
          <a:p>
            <a:pPr>
              <a:buNone/>
            </a:pPr>
            <a:endParaRPr lang="en-US" sz="1800">
              <a:ea typeface="+mn-lt"/>
              <a:cs typeface="+mn-lt"/>
            </a:endParaRPr>
          </a:p>
          <a:p>
            <a:pPr>
              <a:buNone/>
            </a:pPr>
            <a:r>
              <a:rPr lang="en-US">
                <a:ea typeface="+mn-lt"/>
                <a:cs typeface="+mn-lt"/>
              </a:rPr>
              <a:t> </a:t>
            </a:r>
            <a:r>
              <a:rPr lang="en-US" sz="2400">
                <a:ea typeface="+mn-lt"/>
                <a:cs typeface="+mn-lt"/>
              </a:rPr>
              <a:t>  </a:t>
            </a:r>
            <a:r>
              <a:rPr lang="en-US" sz="1800">
                <a:ea typeface="+mn-lt"/>
                <a:cs typeface="+mn-lt"/>
              </a:rPr>
              <a:t>Functional Dependencies: </a:t>
            </a:r>
          </a:p>
          <a:p>
            <a:pPr>
              <a:buNone/>
            </a:pPr>
            <a:r>
              <a:rPr lang="en-US" sz="1800">
                <a:ea typeface="+mn-lt"/>
                <a:cs typeface="+mn-lt"/>
              </a:rPr>
              <a:t>   (</a:t>
            </a:r>
            <a:r>
              <a:rPr lang="en-US" sz="1800" err="1">
                <a:ea typeface="+mn-lt"/>
                <a:cs typeface="+mn-lt"/>
              </a:rPr>
              <a:t>UserLoginID</a:t>
            </a:r>
            <a:r>
              <a:rPr lang="en-US" sz="1800">
                <a:ea typeface="+mn-lt"/>
                <a:cs typeface="+mn-lt"/>
              </a:rPr>
              <a:t>, </a:t>
            </a:r>
            <a:r>
              <a:rPr lang="en-US" sz="1800" err="1">
                <a:ea typeface="+mn-lt"/>
                <a:cs typeface="+mn-lt"/>
              </a:rPr>
              <a:t>Security_QuestID</a:t>
            </a:r>
            <a:r>
              <a:rPr lang="en-US" sz="1800">
                <a:ea typeface="+mn-lt"/>
                <a:cs typeface="+mn-lt"/>
              </a:rPr>
              <a:t>) -&gt; (</a:t>
            </a:r>
            <a:r>
              <a:rPr lang="en-US" sz="1800" err="1">
                <a:ea typeface="+mn-lt"/>
                <a:cs typeface="+mn-lt"/>
              </a:rPr>
              <a:t>Security_Ans</a:t>
            </a:r>
            <a:r>
              <a:rPr lang="en-US" sz="1800">
                <a:ea typeface="+mn-lt"/>
                <a:cs typeface="+mn-lt"/>
              </a:rPr>
              <a:t>) </a:t>
            </a:r>
          </a:p>
          <a:p>
            <a:pPr>
              <a:buNone/>
            </a:pPr>
            <a:r>
              <a:rPr lang="en-US">
                <a:ea typeface="+mn-lt"/>
                <a:cs typeface="+mn-lt"/>
              </a:rPr>
              <a:t>  </a:t>
            </a:r>
            <a:endParaRPr lang="en-US"/>
          </a:p>
          <a:p>
            <a:pPr>
              <a:buNone/>
            </a:pPr>
            <a:r>
              <a:rPr lang="en-US">
                <a:ea typeface="+mn-lt"/>
                <a:cs typeface="+mn-lt"/>
              </a:rPr>
              <a:t>(5b) </a:t>
            </a:r>
            <a:r>
              <a:rPr lang="en-US" b="1" err="1">
                <a:solidFill>
                  <a:schemeClr val="accent1"/>
                </a:solidFill>
                <a:latin typeface="Times New Roman"/>
                <a:cs typeface="Times New Roman"/>
              </a:rPr>
              <a:t>Security_Quest</a:t>
            </a:r>
            <a:r>
              <a:rPr lang="en-US">
                <a:ea typeface="+mn-lt"/>
                <a:cs typeface="+mn-lt"/>
              </a:rPr>
              <a:t> </a:t>
            </a:r>
            <a:r>
              <a:rPr lang="en-US" sz="1800">
                <a:ea typeface="+mn-lt"/>
                <a:cs typeface="+mn-lt"/>
              </a:rPr>
              <a:t>(</a:t>
            </a:r>
            <a:r>
              <a:rPr lang="en-US" sz="1800" err="1">
                <a:ea typeface="+mn-lt"/>
                <a:cs typeface="+mn-lt"/>
              </a:rPr>
              <a:t>Security_QuestID</a:t>
            </a:r>
            <a:r>
              <a:rPr lang="en-US" sz="1800">
                <a:ea typeface="+mn-lt"/>
                <a:cs typeface="+mn-lt"/>
              </a:rPr>
              <a:t>, </a:t>
            </a:r>
            <a:r>
              <a:rPr lang="en-US" sz="1800" err="1">
                <a:ea typeface="+mn-lt"/>
                <a:cs typeface="+mn-lt"/>
              </a:rPr>
              <a:t>Security_Questions</a:t>
            </a:r>
            <a:r>
              <a:rPr lang="en-US" sz="1800">
                <a:ea typeface="+mn-lt"/>
                <a:cs typeface="+mn-lt"/>
              </a:rPr>
              <a:t>) </a:t>
            </a:r>
          </a:p>
          <a:p>
            <a:pPr>
              <a:buNone/>
            </a:pPr>
            <a:endParaRPr lang="en-US">
              <a:ea typeface="+mn-lt"/>
              <a:cs typeface="+mn-lt"/>
            </a:endParaRPr>
          </a:p>
          <a:p>
            <a:pPr>
              <a:buNone/>
            </a:pPr>
            <a:r>
              <a:rPr lang="en-US">
                <a:ea typeface="+mn-lt"/>
                <a:cs typeface="+mn-lt"/>
              </a:rPr>
              <a:t> </a:t>
            </a:r>
            <a:r>
              <a:rPr lang="en-US" sz="1800">
                <a:ea typeface="+mn-lt"/>
                <a:cs typeface="+mn-lt"/>
              </a:rPr>
              <a:t>Functional Dependencies: </a:t>
            </a:r>
            <a:endParaRPr lang="en-US"/>
          </a:p>
          <a:p>
            <a:pPr marL="0" indent="0">
              <a:buNone/>
            </a:pPr>
            <a:r>
              <a:rPr lang="en-US" sz="1800">
                <a:ea typeface="+mn-lt"/>
                <a:cs typeface="+mn-lt"/>
              </a:rPr>
              <a:t> (</a:t>
            </a:r>
            <a:r>
              <a:rPr lang="en-US" sz="1800" err="1">
                <a:ea typeface="+mn-lt"/>
                <a:cs typeface="+mn-lt"/>
              </a:rPr>
              <a:t>Security_QuestID</a:t>
            </a:r>
            <a:r>
              <a:rPr lang="en-US" sz="1800">
                <a:ea typeface="+mn-lt"/>
                <a:cs typeface="+mn-lt"/>
              </a:rPr>
              <a:t>) -&gt; (</a:t>
            </a:r>
            <a:r>
              <a:rPr lang="en-US" sz="1800" err="1">
                <a:ea typeface="+mn-lt"/>
                <a:cs typeface="+mn-lt"/>
              </a:rPr>
              <a:t>Security_Questions</a:t>
            </a:r>
            <a:r>
              <a:rPr lang="en-US" sz="1800">
                <a:ea typeface="+mn-lt"/>
                <a:cs typeface="+mn-lt"/>
              </a:rPr>
              <a:t>) </a:t>
            </a:r>
          </a:p>
        </p:txBody>
      </p:sp>
    </p:spTree>
    <p:extLst>
      <p:ext uri="{BB962C8B-B14F-4D97-AF65-F5344CB8AC3E}">
        <p14:creationId xmlns:p14="http://schemas.microsoft.com/office/powerpoint/2010/main" val="1394209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3F1C5-5E7C-4061-A23C-4323128D4DDA}"/>
              </a:ext>
            </a:extLst>
          </p:cNvPr>
          <p:cNvSpPr>
            <a:spLocks noGrp="1"/>
          </p:cNvSpPr>
          <p:nvPr>
            <p:ph idx="1"/>
          </p:nvPr>
        </p:nvSpPr>
        <p:spPr>
          <a:xfrm>
            <a:off x="715412" y="270853"/>
            <a:ext cx="10578230" cy="5906110"/>
          </a:xfrm>
        </p:spPr>
        <p:txBody>
          <a:bodyPr vert="horz" lIns="91440" tIns="45720" rIns="91440" bIns="45720" rtlCol="0" anchor="t">
            <a:normAutofit fontScale="92500" lnSpcReduction="10000"/>
          </a:bodyPr>
          <a:lstStyle/>
          <a:p>
            <a:pPr>
              <a:buNone/>
            </a:pPr>
            <a:r>
              <a:rPr lang="en-US" sz="8000" b="1">
                <a:solidFill>
                  <a:schemeClr val="accent1"/>
                </a:solidFill>
                <a:latin typeface="Times New Roman"/>
                <a:ea typeface="+mn-lt"/>
                <a:cs typeface="+mn-lt"/>
              </a:rPr>
              <a:t>3 NF :</a:t>
            </a:r>
            <a:endParaRPr lang="en-US" sz="8000">
              <a:solidFill>
                <a:schemeClr val="accent1"/>
              </a:solidFill>
              <a:cs typeface="Calibri"/>
            </a:endParaRPr>
          </a:p>
          <a:p>
            <a:pPr>
              <a:buFont typeface="Arial"/>
              <a:buChar char="•"/>
            </a:pPr>
            <a:endParaRPr lang="en-US" sz="4400">
              <a:ea typeface="+mn-lt"/>
              <a:cs typeface="+mn-lt"/>
            </a:endParaRPr>
          </a:p>
          <a:p>
            <a:pPr>
              <a:buFont typeface="Arial"/>
              <a:buChar char="•"/>
            </a:pPr>
            <a:r>
              <a:rPr lang="en-GB" sz="3200">
                <a:ea typeface="+mn-lt"/>
                <a:cs typeface="+mn-lt"/>
              </a:rPr>
              <a:t>If it is in 2NF </a:t>
            </a:r>
          </a:p>
          <a:p>
            <a:pPr>
              <a:buFont typeface="Arial"/>
              <a:buChar char="•"/>
            </a:pPr>
            <a:r>
              <a:rPr lang="en-GB" sz="3200">
                <a:ea typeface="+mn-lt"/>
                <a:cs typeface="+mn-lt"/>
              </a:rPr>
              <a:t>There is no transitive functional dependency between non-prime attributes.</a:t>
            </a:r>
          </a:p>
          <a:p>
            <a:pPr marL="0" indent="0">
              <a:buNone/>
            </a:pPr>
            <a:endParaRPr lang="en-US" sz="3200">
              <a:ea typeface="+mn-lt"/>
              <a:cs typeface="+mn-lt"/>
            </a:endParaRPr>
          </a:p>
          <a:p>
            <a:pPr marL="0" indent="0">
              <a:buNone/>
            </a:pPr>
            <a:r>
              <a:rPr lang="en-US" sz="3200">
                <a:ea typeface="+mn-lt"/>
                <a:cs typeface="+mn-lt"/>
              </a:rPr>
              <a:t>  Further, the decomposed master schema should be segregated on the basis of transitive dependency.</a:t>
            </a:r>
            <a:r>
              <a:rPr lang="en-US" sz="3600">
                <a:ea typeface="+mn-lt"/>
                <a:cs typeface="+mn-lt"/>
              </a:rPr>
              <a:t> </a:t>
            </a:r>
            <a:endParaRPr lang="en-US" sz="3600">
              <a:cs typeface="Calibri"/>
            </a:endParaRPr>
          </a:p>
          <a:p>
            <a:pPr>
              <a:buNone/>
            </a:pPr>
            <a:endParaRPr lang="en-US">
              <a:ea typeface="+mn-lt"/>
              <a:cs typeface="+mn-lt"/>
            </a:endParaRPr>
          </a:p>
          <a:p>
            <a:pPr>
              <a:buNone/>
            </a:pPr>
            <a:r>
              <a:rPr lang="en-US">
                <a:ea typeface="+mn-lt"/>
                <a:cs typeface="+mn-lt"/>
              </a:rPr>
              <a:t>  </a:t>
            </a:r>
            <a:endParaRPr lang="en-US"/>
          </a:p>
          <a:p>
            <a:pPr>
              <a:buNone/>
            </a:pPr>
            <a:r>
              <a:rPr lang="en-US">
                <a:ea typeface="+mn-lt"/>
                <a:cs typeface="+mn-lt"/>
              </a:rPr>
              <a:t>  </a:t>
            </a:r>
            <a:endParaRPr lang="en-US"/>
          </a:p>
          <a:p>
            <a:pPr>
              <a:buNone/>
            </a:pPr>
            <a:endParaRPr lang="en-US"/>
          </a:p>
        </p:txBody>
      </p:sp>
    </p:spTree>
    <p:extLst>
      <p:ext uri="{BB962C8B-B14F-4D97-AF65-F5344CB8AC3E}">
        <p14:creationId xmlns:p14="http://schemas.microsoft.com/office/powerpoint/2010/main" val="149868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CFE9C-7948-467E-A933-C6D16E64E466}"/>
              </a:ext>
            </a:extLst>
          </p:cNvPr>
          <p:cNvSpPr>
            <a:spLocks noGrp="1"/>
          </p:cNvSpPr>
          <p:nvPr>
            <p:ph idx="1"/>
          </p:nvPr>
        </p:nvSpPr>
        <p:spPr>
          <a:xfrm>
            <a:off x="838200" y="291729"/>
            <a:ext cx="10515600" cy="5885234"/>
          </a:xfrm>
        </p:spPr>
        <p:txBody>
          <a:bodyPr vert="horz" lIns="91440" tIns="45720" rIns="91440" bIns="45720" rtlCol="0" anchor="t">
            <a:normAutofit fontScale="55000" lnSpcReduction="20000"/>
          </a:bodyPr>
          <a:lstStyle/>
          <a:p>
            <a:pPr>
              <a:buNone/>
            </a:pPr>
            <a:r>
              <a:rPr lang="en-US" sz="3400" dirty="0">
                <a:ea typeface="+mn-lt"/>
                <a:cs typeface="+mn-lt"/>
              </a:rPr>
              <a:t>  Table 1:</a:t>
            </a:r>
            <a:endParaRPr lang="en-US" sz="3400">
              <a:ea typeface="+mn-lt"/>
              <a:cs typeface="+mn-lt"/>
            </a:endParaRPr>
          </a:p>
          <a:p>
            <a:pPr>
              <a:buNone/>
            </a:pPr>
            <a:r>
              <a:rPr lang="en-US" sz="3400" b="1" dirty="0">
                <a:solidFill>
                  <a:schemeClr val="accent1"/>
                </a:solidFill>
                <a:latin typeface="Times New Roman"/>
                <a:cs typeface="Times New Roman"/>
              </a:rPr>
              <a:t> ADMINISTRATOR</a:t>
            </a:r>
            <a:r>
              <a:rPr lang="en-US" dirty="0">
                <a:ea typeface="+mn-lt"/>
                <a:cs typeface="+mn-lt"/>
              </a:rPr>
              <a:t> (</a:t>
            </a:r>
            <a:r>
              <a:rPr lang="en-US" u="sng" dirty="0" err="1">
                <a:ea typeface="+mn-lt"/>
                <a:cs typeface="+mn-lt"/>
              </a:rPr>
              <a:t>Emp_id</a:t>
            </a:r>
            <a:r>
              <a:rPr lang="en-US" dirty="0">
                <a:ea typeface="+mn-lt"/>
                <a:cs typeface="+mn-lt"/>
              </a:rPr>
              <a:t>, </a:t>
            </a:r>
            <a:r>
              <a:rPr lang="en-US" dirty="0" err="1">
                <a:ea typeface="+mn-lt"/>
                <a:cs typeface="+mn-lt"/>
              </a:rPr>
              <a:t>Emp_firstName</a:t>
            </a:r>
            <a:r>
              <a:rPr lang="en-US" dirty="0">
                <a:ea typeface="+mn-lt"/>
                <a:cs typeface="+mn-lt"/>
              </a:rPr>
              <a:t>, </a:t>
            </a:r>
            <a:r>
              <a:rPr lang="en-US" dirty="0" err="1">
                <a:ea typeface="+mn-lt"/>
                <a:cs typeface="+mn-lt"/>
              </a:rPr>
              <a:t>Emp_lastName</a:t>
            </a:r>
            <a:r>
              <a:rPr lang="en-US" dirty="0">
                <a:ea typeface="+mn-lt"/>
                <a:cs typeface="+mn-lt"/>
              </a:rPr>
              <a:t>, </a:t>
            </a:r>
            <a:r>
              <a:rPr lang="en-US" dirty="0" err="1">
                <a:ea typeface="+mn-lt"/>
                <a:cs typeface="+mn-lt"/>
              </a:rPr>
              <a:t>Emp_Gender</a:t>
            </a:r>
            <a:r>
              <a:rPr lang="en-US" dirty="0">
                <a:ea typeface="+mn-lt"/>
                <a:cs typeface="+mn-lt"/>
              </a:rPr>
              <a:t>, </a:t>
            </a:r>
            <a:r>
              <a:rPr lang="en-US" dirty="0" err="1">
                <a:ea typeface="+mn-lt"/>
                <a:cs typeface="+mn-lt"/>
              </a:rPr>
              <a:t>Emp_DOB</a:t>
            </a:r>
            <a:r>
              <a:rPr lang="en-US" dirty="0">
                <a:ea typeface="+mn-lt"/>
                <a:cs typeface="+mn-lt"/>
              </a:rPr>
              <a:t>, </a:t>
            </a:r>
            <a:r>
              <a:rPr lang="en-US" dirty="0" err="1">
                <a:ea typeface="+mn-lt"/>
                <a:cs typeface="+mn-lt"/>
              </a:rPr>
              <a:t>Emp_Designation</a:t>
            </a:r>
            <a:r>
              <a:rPr lang="en-US" dirty="0">
                <a:ea typeface="+mn-lt"/>
                <a:cs typeface="+mn-lt"/>
              </a:rPr>
              <a:t>,</a:t>
            </a:r>
          </a:p>
          <a:p>
            <a:pPr>
              <a:buNone/>
            </a:pPr>
            <a:r>
              <a:rPr lang="en-US" dirty="0">
                <a:ea typeface="+mn-lt"/>
                <a:cs typeface="+mn-lt"/>
              </a:rPr>
              <a:t>                                                    </a:t>
            </a:r>
            <a:r>
              <a:rPr lang="en-US" dirty="0" err="1">
                <a:ea typeface="+mn-lt"/>
                <a:cs typeface="+mn-lt"/>
              </a:rPr>
              <a:t>Hired_date</a:t>
            </a:r>
            <a:r>
              <a:rPr lang="en-US" dirty="0">
                <a:ea typeface="+mn-lt"/>
                <a:cs typeface="+mn-lt"/>
              </a:rPr>
              <a:t>,  </a:t>
            </a:r>
            <a:r>
              <a:rPr lang="en-US" dirty="0" err="1">
                <a:ea typeface="+mn-lt"/>
                <a:cs typeface="+mn-lt"/>
              </a:rPr>
              <a:t>Emp_workingStatus</a:t>
            </a:r>
            <a:r>
              <a:rPr lang="en-US" dirty="0">
                <a:ea typeface="+mn-lt"/>
                <a:cs typeface="+mn-lt"/>
              </a:rPr>
              <a:t>) </a:t>
            </a:r>
            <a:endParaRPr lang="en-US" dirty="0">
              <a:cs typeface="Calibri"/>
            </a:endParaRPr>
          </a:p>
          <a:p>
            <a:pPr>
              <a:buNone/>
            </a:pPr>
            <a:r>
              <a:rPr lang="en-US" dirty="0">
                <a:ea typeface="+mn-lt"/>
                <a:cs typeface="+mn-lt"/>
              </a:rPr>
              <a:t> </a:t>
            </a:r>
            <a:r>
              <a:rPr lang="en-US" u="sng" dirty="0">
                <a:ea typeface="+mn-lt"/>
                <a:cs typeface="+mn-lt"/>
              </a:rPr>
              <a:t> Functional Dependencies: </a:t>
            </a:r>
            <a:endParaRPr lang="en-US" u="sng" dirty="0">
              <a:cs typeface="Calibri"/>
            </a:endParaRPr>
          </a:p>
          <a:p>
            <a:pPr>
              <a:buNone/>
            </a:pPr>
            <a:r>
              <a:rPr lang="en-US" dirty="0">
                <a:ea typeface="+mn-lt"/>
                <a:cs typeface="+mn-lt"/>
              </a:rPr>
              <a:t>  (</a:t>
            </a:r>
            <a:r>
              <a:rPr lang="en-US" dirty="0" err="1">
                <a:ea typeface="+mn-lt"/>
                <a:cs typeface="+mn-lt"/>
              </a:rPr>
              <a:t>Emp_id</a:t>
            </a:r>
            <a:r>
              <a:rPr lang="en-US" dirty="0">
                <a:ea typeface="+mn-lt"/>
                <a:cs typeface="+mn-lt"/>
              </a:rPr>
              <a:t>) -&gt; (</a:t>
            </a:r>
            <a:r>
              <a:rPr lang="en-US" dirty="0" err="1">
                <a:ea typeface="+mn-lt"/>
                <a:cs typeface="+mn-lt"/>
              </a:rPr>
              <a:t>Emp_firstName</a:t>
            </a:r>
            <a:r>
              <a:rPr lang="en-US" dirty="0">
                <a:ea typeface="+mn-lt"/>
                <a:cs typeface="+mn-lt"/>
              </a:rPr>
              <a:t>, </a:t>
            </a:r>
            <a:r>
              <a:rPr lang="en-US" dirty="0" err="1">
                <a:ea typeface="+mn-lt"/>
                <a:cs typeface="+mn-lt"/>
              </a:rPr>
              <a:t>Emp_lastName</a:t>
            </a:r>
            <a:r>
              <a:rPr lang="en-US" dirty="0">
                <a:ea typeface="+mn-lt"/>
                <a:cs typeface="+mn-lt"/>
              </a:rPr>
              <a:t>, </a:t>
            </a:r>
            <a:r>
              <a:rPr lang="en-US" dirty="0" err="1">
                <a:ea typeface="+mn-lt"/>
                <a:cs typeface="+mn-lt"/>
              </a:rPr>
              <a:t>Emp_Gender</a:t>
            </a:r>
            <a:r>
              <a:rPr lang="en-US" dirty="0">
                <a:ea typeface="+mn-lt"/>
                <a:cs typeface="+mn-lt"/>
              </a:rPr>
              <a:t>, </a:t>
            </a:r>
            <a:r>
              <a:rPr lang="en-US" dirty="0" err="1">
                <a:ea typeface="+mn-lt"/>
                <a:cs typeface="+mn-lt"/>
              </a:rPr>
              <a:t>Emp_DOB</a:t>
            </a:r>
            <a:r>
              <a:rPr lang="en-US" dirty="0">
                <a:ea typeface="+mn-lt"/>
                <a:cs typeface="+mn-lt"/>
              </a:rPr>
              <a:t>, </a:t>
            </a:r>
            <a:r>
              <a:rPr lang="en-US" dirty="0" err="1">
                <a:ea typeface="+mn-lt"/>
                <a:cs typeface="+mn-lt"/>
              </a:rPr>
              <a:t>Emp_Designation</a:t>
            </a:r>
            <a:r>
              <a:rPr lang="en-US" dirty="0">
                <a:ea typeface="+mn-lt"/>
                <a:cs typeface="+mn-lt"/>
              </a:rPr>
              <a:t>, </a:t>
            </a:r>
            <a:r>
              <a:rPr lang="en-US" dirty="0" err="1">
                <a:ea typeface="+mn-lt"/>
                <a:cs typeface="+mn-lt"/>
              </a:rPr>
              <a:t>Emp_workingStatus</a:t>
            </a:r>
            <a:r>
              <a:rPr lang="en-US" dirty="0">
                <a:ea typeface="+mn-lt"/>
                <a:cs typeface="+mn-lt"/>
              </a:rPr>
              <a:t>, </a:t>
            </a:r>
            <a:r>
              <a:rPr lang="en-US" dirty="0" err="1">
                <a:ea typeface="+mn-lt"/>
                <a:cs typeface="+mn-lt"/>
              </a:rPr>
              <a:t>Hired_date</a:t>
            </a:r>
            <a:r>
              <a:rPr lang="en-US" dirty="0">
                <a:ea typeface="+mn-lt"/>
                <a:cs typeface="+mn-lt"/>
              </a:rPr>
              <a:t>) </a:t>
            </a:r>
            <a:endParaRPr lang="en-US" dirty="0"/>
          </a:p>
          <a:p>
            <a:pPr>
              <a:buNone/>
            </a:pPr>
            <a:r>
              <a:rPr lang="en-US" dirty="0">
                <a:ea typeface="+mn-lt"/>
                <a:cs typeface="+mn-lt"/>
              </a:rPr>
              <a:t>  </a:t>
            </a:r>
            <a:endParaRPr lang="en-US" dirty="0"/>
          </a:p>
          <a:p>
            <a:pPr>
              <a:buNone/>
            </a:pPr>
            <a:r>
              <a:rPr lang="en-US" sz="3400" dirty="0">
                <a:ea typeface="+mn-lt"/>
                <a:cs typeface="+mn-lt"/>
              </a:rPr>
              <a:t>Table 2:</a:t>
            </a:r>
          </a:p>
          <a:p>
            <a:pPr>
              <a:buNone/>
            </a:pPr>
            <a:r>
              <a:rPr lang="en-US" sz="3500" b="1" dirty="0">
                <a:solidFill>
                  <a:schemeClr val="accent1"/>
                </a:solidFill>
                <a:latin typeface="Times New Roman"/>
                <a:cs typeface="Times New Roman"/>
              </a:rPr>
              <a:t>   CUSTOMER </a:t>
            </a:r>
            <a:r>
              <a:rPr lang="en-US" dirty="0">
                <a:ea typeface="+mn-lt"/>
                <a:cs typeface="+mn-lt"/>
              </a:rPr>
              <a:t>(</a:t>
            </a:r>
            <a:r>
              <a:rPr lang="en-US" u="sng" dirty="0" err="1">
                <a:ea typeface="+mn-lt"/>
                <a:cs typeface="+mn-lt"/>
              </a:rPr>
              <a:t>Customer_id</a:t>
            </a:r>
            <a:r>
              <a:rPr lang="en-US" dirty="0">
                <a:ea typeface="+mn-lt"/>
                <a:cs typeface="+mn-lt"/>
              </a:rPr>
              <a:t>, </a:t>
            </a:r>
            <a:r>
              <a:rPr lang="en-US" dirty="0" err="1">
                <a:ea typeface="+mn-lt"/>
                <a:cs typeface="+mn-lt"/>
              </a:rPr>
              <a:t>AccountID</a:t>
            </a:r>
            <a:r>
              <a:rPr lang="en-US" dirty="0">
                <a:ea typeface="+mn-lt"/>
                <a:cs typeface="+mn-lt"/>
              </a:rPr>
              <a:t>, </a:t>
            </a:r>
            <a:r>
              <a:rPr lang="en-US" dirty="0" err="1">
                <a:ea typeface="+mn-lt"/>
                <a:cs typeface="+mn-lt"/>
              </a:rPr>
              <a:t>UserLoginID</a:t>
            </a:r>
            <a:r>
              <a:rPr lang="en-US" dirty="0">
                <a:ea typeface="+mn-lt"/>
                <a:cs typeface="+mn-lt"/>
              </a:rPr>
              <a:t>, </a:t>
            </a:r>
            <a:r>
              <a:rPr lang="en-US" dirty="0" err="1">
                <a:ea typeface="+mn-lt"/>
                <a:cs typeface="+mn-lt"/>
              </a:rPr>
              <a:t>Customer_firstName</a:t>
            </a:r>
            <a:r>
              <a:rPr lang="en-US" dirty="0">
                <a:ea typeface="+mn-lt"/>
                <a:cs typeface="+mn-lt"/>
              </a:rPr>
              <a:t>, </a:t>
            </a:r>
            <a:r>
              <a:rPr lang="en-US" dirty="0" err="1">
                <a:ea typeface="+mn-lt"/>
                <a:cs typeface="+mn-lt"/>
              </a:rPr>
              <a:t>Customer_lastName</a:t>
            </a:r>
            <a:r>
              <a:rPr lang="en-US" dirty="0">
                <a:ea typeface="+mn-lt"/>
                <a:cs typeface="+mn-lt"/>
              </a:rPr>
              <a:t>, </a:t>
            </a:r>
            <a:r>
              <a:rPr lang="en-US" dirty="0" err="1">
                <a:ea typeface="+mn-lt"/>
                <a:cs typeface="+mn-lt"/>
              </a:rPr>
              <a:t>Customer_Gender</a:t>
            </a:r>
            <a:r>
              <a:rPr lang="en-US" dirty="0">
                <a:ea typeface="+mn-lt"/>
                <a:cs typeface="+mn-lt"/>
              </a:rPr>
              <a:t>, </a:t>
            </a:r>
          </a:p>
          <a:p>
            <a:pPr>
              <a:buNone/>
            </a:pPr>
            <a:r>
              <a:rPr lang="en-US" dirty="0">
                <a:ea typeface="+mn-lt"/>
                <a:cs typeface="+mn-lt"/>
              </a:rPr>
              <a:t>                                        DOB, State, City,   </a:t>
            </a:r>
            <a:r>
              <a:rPr lang="en-US" dirty="0" err="1">
                <a:ea typeface="+mn-lt"/>
                <a:cs typeface="+mn-lt"/>
              </a:rPr>
              <a:t>Customer_Address</a:t>
            </a:r>
            <a:r>
              <a:rPr lang="en-US" dirty="0">
                <a:ea typeface="+mn-lt"/>
                <a:cs typeface="+mn-lt"/>
              </a:rPr>
              <a:t>, </a:t>
            </a:r>
            <a:r>
              <a:rPr lang="en-US" dirty="0" err="1">
                <a:ea typeface="+mn-lt"/>
                <a:cs typeface="+mn-lt"/>
              </a:rPr>
              <a:t>Zip_code</a:t>
            </a:r>
            <a:r>
              <a:rPr lang="en-US" dirty="0">
                <a:ea typeface="+mn-lt"/>
                <a:cs typeface="+mn-lt"/>
              </a:rPr>
              <a:t>, </a:t>
            </a:r>
            <a:r>
              <a:rPr lang="en-US" dirty="0" err="1">
                <a:ea typeface="+mn-lt"/>
                <a:cs typeface="+mn-lt"/>
              </a:rPr>
              <a:t>Email_Id</a:t>
            </a:r>
            <a:r>
              <a:rPr lang="en-US" dirty="0">
                <a:ea typeface="+mn-lt"/>
                <a:cs typeface="+mn-lt"/>
              </a:rPr>
              <a:t>, </a:t>
            </a:r>
            <a:r>
              <a:rPr lang="en-US" dirty="0" err="1">
                <a:ea typeface="+mn-lt"/>
                <a:cs typeface="+mn-lt"/>
              </a:rPr>
              <a:t>Mobile_no</a:t>
            </a:r>
            <a:r>
              <a:rPr lang="en-US" dirty="0">
                <a:ea typeface="+mn-lt"/>
                <a:cs typeface="+mn-lt"/>
              </a:rPr>
              <a:t>) </a:t>
            </a:r>
            <a:endParaRPr lang="en-US">
              <a:cs typeface="Calibri"/>
            </a:endParaRPr>
          </a:p>
          <a:p>
            <a:pPr>
              <a:buNone/>
            </a:pPr>
            <a:r>
              <a:rPr lang="en-US" u="sng" dirty="0">
                <a:ea typeface="+mn-lt"/>
                <a:cs typeface="+mn-lt"/>
              </a:rPr>
              <a:t>Functional Dependencies: </a:t>
            </a:r>
            <a:endParaRPr lang="en-US" u="sng" dirty="0"/>
          </a:p>
          <a:p>
            <a:pPr>
              <a:buNone/>
            </a:pPr>
            <a:r>
              <a:rPr lang="en-US" u="sng" dirty="0">
                <a:ea typeface="+mn-lt"/>
                <a:cs typeface="+mn-lt"/>
              </a:rPr>
              <a:t>(</a:t>
            </a:r>
            <a:r>
              <a:rPr lang="en-US" u="sng" dirty="0" err="1">
                <a:ea typeface="+mn-lt"/>
                <a:cs typeface="+mn-lt"/>
              </a:rPr>
              <a:t>Customer_id</a:t>
            </a:r>
            <a:r>
              <a:rPr lang="en-US" dirty="0">
                <a:ea typeface="+mn-lt"/>
                <a:cs typeface="+mn-lt"/>
              </a:rPr>
              <a:t>) -&gt; (</a:t>
            </a:r>
            <a:r>
              <a:rPr lang="en-US" dirty="0" err="1">
                <a:ea typeface="+mn-lt"/>
                <a:cs typeface="+mn-lt"/>
              </a:rPr>
              <a:t>AccountID</a:t>
            </a:r>
            <a:r>
              <a:rPr lang="en-US" dirty="0">
                <a:ea typeface="+mn-lt"/>
                <a:cs typeface="+mn-lt"/>
              </a:rPr>
              <a:t>, </a:t>
            </a:r>
            <a:r>
              <a:rPr lang="en-US" dirty="0" err="1">
                <a:ea typeface="+mn-lt"/>
                <a:cs typeface="+mn-lt"/>
              </a:rPr>
              <a:t>UserLoginID</a:t>
            </a:r>
            <a:r>
              <a:rPr lang="en-US" dirty="0">
                <a:ea typeface="+mn-lt"/>
                <a:cs typeface="+mn-lt"/>
              </a:rPr>
              <a:t>, </a:t>
            </a:r>
            <a:r>
              <a:rPr lang="en-US" dirty="0" err="1">
                <a:ea typeface="+mn-lt"/>
                <a:cs typeface="+mn-lt"/>
              </a:rPr>
              <a:t>Customer_firstName</a:t>
            </a:r>
            <a:r>
              <a:rPr lang="en-US" dirty="0">
                <a:ea typeface="+mn-lt"/>
                <a:cs typeface="+mn-lt"/>
              </a:rPr>
              <a:t>, </a:t>
            </a:r>
            <a:r>
              <a:rPr lang="en-US" dirty="0" err="1">
                <a:ea typeface="+mn-lt"/>
                <a:cs typeface="+mn-lt"/>
              </a:rPr>
              <a:t>Customer_lastName</a:t>
            </a:r>
            <a:r>
              <a:rPr lang="en-US" dirty="0">
                <a:ea typeface="+mn-lt"/>
                <a:cs typeface="+mn-lt"/>
              </a:rPr>
              <a:t>, </a:t>
            </a:r>
            <a:r>
              <a:rPr lang="en-US" dirty="0" err="1">
                <a:ea typeface="+mn-lt"/>
                <a:cs typeface="+mn-lt"/>
              </a:rPr>
              <a:t>Customer_Gender</a:t>
            </a:r>
            <a:r>
              <a:rPr lang="en-US" dirty="0">
                <a:ea typeface="+mn-lt"/>
                <a:cs typeface="+mn-lt"/>
              </a:rPr>
              <a:t>, DOB, </a:t>
            </a:r>
          </a:p>
          <a:p>
            <a:pPr>
              <a:buNone/>
            </a:pPr>
            <a:r>
              <a:rPr lang="en-US" dirty="0">
                <a:ea typeface="+mn-lt"/>
                <a:cs typeface="+mn-lt"/>
              </a:rPr>
              <a:t>                                </a:t>
            </a:r>
            <a:r>
              <a:rPr lang="en-US" dirty="0" err="1">
                <a:ea typeface="+mn-lt"/>
                <a:cs typeface="+mn-lt"/>
              </a:rPr>
              <a:t>Customer_Address</a:t>
            </a:r>
            <a:r>
              <a:rPr lang="en-US" dirty="0">
                <a:ea typeface="+mn-lt"/>
                <a:cs typeface="+mn-lt"/>
              </a:rPr>
              <a:t>,  </a:t>
            </a:r>
            <a:r>
              <a:rPr lang="en-US" dirty="0" err="1">
                <a:ea typeface="+mn-lt"/>
                <a:cs typeface="+mn-lt"/>
              </a:rPr>
              <a:t>Email_Id</a:t>
            </a:r>
            <a:r>
              <a:rPr lang="en-US" dirty="0">
                <a:ea typeface="+mn-lt"/>
                <a:cs typeface="+mn-lt"/>
              </a:rPr>
              <a:t>) </a:t>
            </a:r>
            <a:endParaRPr lang="en-US" dirty="0">
              <a:cs typeface="Calibri"/>
            </a:endParaRPr>
          </a:p>
          <a:p>
            <a:pPr>
              <a:buNone/>
            </a:pPr>
            <a:r>
              <a:rPr lang="en-US" dirty="0">
                <a:ea typeface="+mn-lt"/>
                <a:cs typeface="+mn-lt"/>
              </a:rPr>
              <a:t>  </a:t>
            </a:r>
            <a:endParaRPr lang="en-US" dirty="0"/>
          </a:p>
          <a:p>
            <a:pPr>
              <a:buNone/>
            </a:pPr>
            <a:r>
              <a:rPr lang="en-US" sz="3400" dirty="0">
                <a:ea typeface="+mn-lt"/>
                <a:cs typeface="+mn-lt"/>
              </a:rPr>
              <a:t>Table 3:</a:t>
            </a:r>
          </a:p>
          <a:p>
            <a:pPr>
              <a:buNone/>
            </a:pPr>
            <a:r>
              <a:rPr lang="en-US" sz="3600" b="1" dirty="0">
                <a:solidFill>
                  <a:schemeClr val="accent1"/>
                </a:solidFill>
                <a:latin typeface="Times New Roman"/>
                <a:cs typeface="Times New Roman"/>
              </a:rPr>
              <a:t>ACCOUNT-DETAILS</a:t>
            </a:r>
            <a:r>
              <a:rPr lang="en-US" b="1" dirty="0">
                <a:ea typeface="+mn-lt"/>
                <a:cs typeface="+mn-lt"/>
              </a:rPr>
              <a:t> </a:t>
            </a:r>
            <a:r>
              <a:rPr lang="en-US" dirty="0">
                <a:ea typeface="+mn-lt"/>
                <a:cs typeface="+mn-lt"/>
              </a:rPr>
              <a:t>(</a:t>
            </a:r>
            <a:r>
              <a:rPr lang="en-US" u="sng" dirty="0" err="1">
                <a:ea typeface="+mn-lt"/>
                <a:cs typeface="+mn-lt"/>
              </a:rPr>
              <a:t>AccountID</a:t>
            </a:r>
            <a:r>
              <a:rPr lang="en-US" dirty="0">
                <a:ea typeface="+mn-lt"/>
                <a:cs typeface="+mn-lt"/>
              </a:rPr>
              <a:t>, </a:t>
            </a:r>
            <a:r>
              <a:rPr lang="en-US" dirty="0" err="1">
                <a:ea typeface="+mn-lt"/>
                <a:cs typeface="+mn-lt"/>
              </a:rPr>
              <a:t>CurrentBalance</a:t>
            </a:r>
            <a:r>
              <a:rPr lang="en-US" dirty="0">
                <a:ea typeface="+mn-lt"/>
                <a:cs typeface="+mn-lt"/>
              </a:rPr>
              <a:t>, </a:t>
            </a:r>
            <a:r>
              <a:rPr lang="en-US" dirty="0" err="1">
                <a:ea typeface="+mn-lt"/>
                <a:cs typeface="+mn-lt"/>
              </a:rPr>
              <a:t>AccountType</a:t>
            </a:r>
            <a:r>
              <a:rPr lang="en-US" dirty="0">
                <a:ea typeface="+mn-lt"/>
                <a:cs typeface="+mn-lt"/>
              </a:rPr>
              <a:t>, </a:t>
            </a:r>
            <a:r>
              <a:rPr lang="en-US" dirty="0" err="1">
                <a:ea typeface="+mn-lt"/>
                <a:cs typeface="+mn-lt"/>
              </a:rPr>
              <a:t>AccountStatus</a:t>
            </a:r>
            <a:r>
              <a:rPr lang="en-US" dirty="0">
                <a:ea typeface="+mn-lt"/>
                <a:cs typeface="+mn-lt"/>
              </a:rPr>
              <a:t>, </a:t>
            </a:r>
            <a:r>
              <a:rPr lang="en-US" dirty="0" err="1">
                <a:ea typeface="+mn-lt"/>
                <a:cs typeface="+mn-lt"/>
              </a:rPr>
              <a:t>SavingsInterestRate</a:t>
            </a:r>
            <a:r>
              <a:rPr lang="en-US" dirty="0">
                <a:ea typeface="+mn-lt"/>
                <a:cs typeface="+mn-lt"/>
              </a:rPr>
              <a:t>) </a:t>
            </a:r>
            <a:endParaRPr lang="en-US">
              <a:cs typeface="Calibri"/>
            </a:endParaRPr>
          </a:p>
          <a:p>
            <a:pPr>
              <a:buNone/>
            </a:pPr>
            <a:r>
              <a:rPr lang="en-US" dirty="0">
                <a:ea typeface="+mn-lt"/>
                <a:cs typeface="+mn-lt"/>
              </a:rPr>
              <a:t>  </a:t>
            </a:r>
            <a:r>
              <a:rPr lang="en-US" sz="3200" u="sng" dirty="0">
                <a:ea typeface="+mn-lt"/>
                <a:cs typeface="+mn-lt"/>
              </a:rPr>
              <a:t>Functional Dependencies: </a:t>
            </a:r>
            <a:endParaRPr lang="en-US" sz="3200" u="sng" dirty="0">
              <a:cs typeface="Calibri" panose="020F0502020204030204"/>
            </a:endParaRPr>
          </a:p>
          <a:p>
            <a:pPr>
              <a:buNone/>
            </a:pPr>
            <a:r>
              <a:rPr lang="en-US" sz="3200" dirty="0">
                <a:ea typeface="+mn-lt"/>
                <a:cs typeface="+mn-lt"/>
              </a:rPr>
              <a:t>(</a:t>
            </a:r>
            <a:r>
              <a:rPr lang="en-US" sz="3200" u="sng" dirty="0" err="1">
                <a:ea typeface="+mn-lt"/>
                <a:cs typeface="+mn-lt"/>
              </a:rPr>
              <a:t>AccountID</a:t>
            </a:r>
            <a:r>
              <a:rPr lang="en-US" sz="3200" dirty="0">
                <a:ea typeface="+mn-lt"/>
                <a:cs typeface="+mn-lt"/>
              </a:rPr>
              <a:t>) -&gt; (</a:t>
            </a:r>
            <a:r>
              <a:rPr lang="en-US" sz="3200" dirty="0" err="1">
                <a:ea typeface="+mn-lt"/>
                <a:cs typeface="+mn-lt"/>
              </a:rPr>
              <a:t>CurrentBalance</a:t>
            </a:r>
            <a:r>
              <a:rPr lang="en-US" sz="3200" dirty="0">
                <a:ea typeface="+mn-lt"/>
                <a:cs typeface="+mn-lt"/>
              </a:rPr>
              <a:t>, </a:t>
            </a:r>
            <a:r>
              <a:rPr lang="en-US" sz="3200" dirty="0" err="1">
                <a:ea typeface="+mn-lt"/>
                <a:cs typeface="+mn-lt"/>
              </a:rPr>
              <a:t>AccountType</a:t>
            </a:r>
            <a:r>
              <a:rPr lang="en-US" sz="3200" dirty="0">
                <a:ea typeface="+mn-lt"/>
                <a:cs typeface="+mn-lt"/>
              </a:rPr>
              <a:t>, </a:t>
            </a:r>
            <a:r>
              <a:rPr lang="en-US" sz="3200" dirty="0" err="1">
                <a:ea typeface="+mn-lt"/>
                <a:cs typeface="+mn-lt"/>
              </a:rPr>
              <a:t>AccountStatus</a:t>
            </a:r>
            <a:r>
              <a:rPr lang="en-US" sz="3200" dirty="0">
                <a:ea typeface="+mn-lt"/>
                <a:cs typeface="+mn-lt"/>
              </a:rPr>
              <a:t>, </a:t>
            </a:r>
            <a:r>
              <a:rPr lang="en-US" sz="3200" dirty="0" err="1">
                <a:ea typeface="+mn-lt"/>
                <a:cs typeface="+mn-lt"/>
              </a:rPr>
              <a:t>SavingsInterestRate</a:t>
            </a:r>
            <a:r>
              <a:rPr lang="en-US" sz="3200" dirty="0">
                <a:ea typeface="+mn-lt"/>
                <a:cs typeface="+mn-lt"/>
              </a:rPr>
              <a:t>) </a:t>
            </a:r>
            <a:endParaRPr lang="en-US" sz="3200" dirty="0"/>
          </a:p>
          <a:p>
            <a:pPr>
              <a:buNone/>
            </a:pPr>
            <a:r>
              <a:rPr lang="en-US" dirty="0">
                <a:ea typeface="+mn-lt"/>
                <a:cs typeface="+mn-lt"/>
              </a:rPr>
              <a:t>  </a:t>
            </a:r>
            <a:endParaRPr lang="en-US" dirty="0"/>
          </a:p>
          <a:p>
            <a:pPr>
              <a:buNone/>
            </a:pPr>
            <a:r>
              <a:rPr lang="en-US" dirty="0">
                <a:ea typeface="+mn-lt"/>
                <a:cs typeface="+mn-lt"/>
              </a:rPr>
              <a:t>  </a:t>
            </a:r>
            <a:endParaRPr lang="en-US" dirty="0"/>
          </a:p>
          <a:p>
            <a:pPr>
              <a:buNone/>
            </a:pPr>
            <a:endParaRPr lang="en-US">
              <a:cs typeface="Calibri"/>
            </a:endParaRPr>
          </a:p>
        </p:txBody>
      </p:sp>
    </p:spTree>
    <p:extLst>
      <p:ext uri="{BB962C8B-B14F-4D97-AF65-F5344CB8AC3E}">
        <p14:creationId xmlns:p14="http://schemas.microsoft.com/office/powerpoint/2010/main" val="2538563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0FA0C-3E7F-415D-B864-15D2A5B410F1}"/>
              </a:ext>
            </a:extLst>
          </p:cNvPr>
          <p:cNvSpPr>
            <a:spLocks noGrp="1"/>
          </p:cNvSpPr>
          <p:nvPr>
            <p:ph idx="1"/>
          </p:nvPr>
        </p:nvSpPr>
        <p:spPr>
          <a:xfrm>
            <a:off x="848226" y="133392"/>
            <a:ext cx="10505574" cy="6294228"/>
          </a:xfrm>
        </p:spPr>
        <p:txBody>
          <a:bodyPr vert="horz" lIns="91440" tIns="45720" rIns="91440" bIns="45720" rtlCol="0" anchor="t">
            <a:normAutofit fontScale="55000" lnSpcReduction="20000"/>
          </a:bodyPr>
          <a:lstStyle/>
          <a:p>
            <a:pPr>
              <a:buNone/>
            </a:pPr>
            <a:r>
              <a:rPr lang="en-US" dirty="0">
                <a:cs typeface="Calibri" panose="020F0502020204030204"/>
              </a:rPr>
              <a:t>TABLE 4:</a:t>
            </a:r>
          </a:p>
          <a:p>
            <a:pPr>
              <a:buNone/>
            </a:pPr>
            <a:r>
              <a:rPr lang="en-US" sz="2900" b="1" dirty="0">
                <a:solidFill>
                  <a:schemeClr val="accent1"/>
                </a:solidFill>
                <a:latin typeface="Times New Roman"/>
                <a:cs typeface="Times New Roman"/>
              </a:rPr>
              <a:t> REGISTRATION </a:t>
            </a:r>
            <a:r>
              <a:rPr lang="en-US" dirty="0">
                <a:cs typeface="Calibri" panose="020F0502020204030204"/>
              </a:rPr>
              <a:t>(</a:t>
            </a:r>
            <a:r>
              <a:rPr lang="en-US" dirty="0" err="1">
                <a:cs typeface="Calibri" panose="020F0502020204030204"/>
              </a:rPr>
              <a:t>RegisterID</a:t>
            </a:r>
            <a:r>
              <a:rPr lang="en-US" dirty="0">
                <a:cs typeface="Calibri" panose="020F0502020204030204"/>
              </a:rPr>
              <a:t>, </a:t>
            </a:r>
            <a:r>
              <a:rPr lang="en-US" dirty="0" err="1">
                <a:cs typeface="Calibri" panose="020F0502020204030204"/>
              </a:rPr>
              <a:t>UserName</a:t>
            </a:r>
            <a:r>
              <a:rPr lang="en-US" dirty="0">
                <a:cs typeface="Calibri" panose="020F0502020204030204"/>
              </a:rPr>
              <a:t>, </a:t>
            </a:r>
            <a:r>
              <a:rPr lang="en-US" dirty="0" err="1">
                <a:cs typeface="Calibri" panose="020F0502020204030204"/>
              </a:rPr>
              <a:t>UserLoginID</a:t>
            </a:r>
            <a:r>
              <a:rPr lang="en-US" dirty="0">
                <a:cs typeface="Calibri" panose="020F0502020204030204"/>
              </a:rPr>
              <a:t>, Password, </a:t>
            </a:r>
            <a:r>
              <a:rPr lang="en-US" dirty="0" err="1">
                <a:cs typeface="Calibri" panose="020F0502020204030204"/>
              </a:rPr>
              <a:t>Email_Id</a:t>
            </a:r>
            <a:r>
              <a:rPr lang="en-US" dirty="0">
                <a:cs typeface="Calibri" panose="020F0502020204030204"/>
              </a:rPr>
              <a:t>, Mobile) </a:t>
            </a:r>
            <a:endParaRPr lang="en-US">
              <a:ea typeface="+mn-lt"/>
              <a:cs typeface="+mn-lt"/>
            </a:endParaRPr>
          </a:p>
          <a:p>
            <a:pPr>
              <a:buNone/>
            </a:pPr>
            <a:r>
              <a:rPr lang="en-US" dirty="0">
                <a:cs typeface="Calibri" panose="020F0502020204030204"/>
              </a:rPr>
              <a:t> </a:t>
            </a:r>
            <a:r>
              <a:rPr lang="en-US" u="sng" dirty="0">
                <a:cs typeface="Calibri" panose="020F0502020204030204"/>
              </a:rPr>
              <a:t>Functional Dependencies: </a:t>
            </a:r>
            <a:endParaRPr lang="en-US" u="sng" dirty="0">
              <a:ea typeface="+mn-lt"/>
              <a:cs typeface="+mn-lt"/>
            </a:endParaRPr>
          </a:p>
          <a:p>
            <a:pPr marL="0" indent="0">
              <a:buNone/>
            </a:pPr>
            <a:r>
              <a:rPr lang="en-US" dirty="0">
                <a:cs typeface="Calibri" panose="020F0502020204030204"/>
              </a:rPr>
              <a:t>(</a:t>
            </a:r>
            <a:r>
              <a:rPr lang="en-US" dirty="0" err="1">
                <a:cs typeface="Calibri" panose="020F0502020204030204"/>
              </a:rPr>
              <a:t>RegisterID</a:t>
            </a:r>
            <a:r>
              <a:rPr lang="en-US" dirty="0">
                <a:cs typeface="Calibri" panose="020F0502020204030204"/>
              </a:rPr>
              <a:t>, </a:t>
            </a:r>
            <a:r>
              <a:rPr lang="en-US" dirty="0" err="1">
                <a:cs typeface="Calibri" panose="020F0502020204030204"/>
              </a:rPr>
              <a:t>UserLoginID</a:t>
            </a:r>
            <a:r>
              <a:rPr lang="en-US" dirty="0">
                <a:cs typeface="Calibri" panose="020F0502020204030204"/>
              </a:rPr>
              <a:t>) -&gt; (</a:t>
            </a:r>
            <a:r>
              <a:rPr lang="en-US" dirty="0" err="1">
                <a:cs typeface="Calibri" panose="020F0502020204030204"/>
              </a:rPr>
              <a:t>UserName</a:t>
            </a:r>
            <a:r>
              <a:rPr lang="en-US" dirty="0">
                <a:cs typeface="Calibri" panose="020F0502020204030204"/>
              </a:rPr>
              <a:t>, Password, </a:t>
            </a:r>
            <a:r>
              <a:rPr lang="en-US" dirty="0" err="1">
                <a:cs typeface="Calibri" panose="020F0502020204030204"/>
              </a:rPr>
              <a:t>Email_Id</a:t>
            </a:r>
            <a:r>
              <a:rPr lang="en-US" dirty="0">
                <a:cs typeface="Calibri" panose="020F0502020204030204"/>
              </a:rPr>
              <a:t>, Mobile)</a:t>
            </a:r>
          </a:p>
          <a:p>
            <a:pPr>
              <a:buNone/>
            </a:pPr>
            <a:endParaRPr lang="en-US" dirty="0">
              <a:ea typeface="+mn-lt"/>
              <a:cs typeface="+mn-lt"/>
            </a:endParaRPr>
          </a:p>
          <a:p>
            <a:pPr>
              <a:buNone/>
            </a:pPr>
            <a:r>
              <a:rPr lang="en-US" dirty="0">
                <a:ea typeface="+mn-lt"/>
                <a:cs typeface="+mn-lt"/>
              </a:rPr>
              <a:t>TABLE 5:</a:t>
            </a:r>
            <a:endParaRPr lang="en-US" dirty="0"/>
          </a:p>
          <a:p>
            <a:pPr>
              <a:buNone/>
            </a:pPr>
            <a:r>
              <a:rPr lang="en-US" sz="2900" b="1" dirty="0">
                <a:solidFill>
                  <a:schemeClr val="accent1"/>
                </a:solidFill>
                <a:latin typeface="Times New Roman"/>
                <a:cs typeface="Times New Roman"/>
              </a:rPr>
              <a:t> </a:t>
            </a:r>
            <a:r>
              <a:rPr lang="en-US" sz="2900" b="1" dirty="0" err="1">
                <a:solidFill>
                  <a:schemeClr val="accent1"/>
                </a:solidFill>
                <a:latin typeface="Times New Roman"/>
                <a:cs typeface="Times New Roman"/>
              </a:rPr>
              <a:t>Security_Ans</a:t>
            </a:r>
            <a:r>
              <a:rPr lang="en-US" dirty="0">
                <a:ea typeface="+mn-lt"/>
                <a:cs typeface="+mn-lt"/>
              </a:rPr>
              <a:t> (</a:t>
            </a:r>
            <a:r>
              <a:rPr lang="en-US" dirty="0" err="1">
                <a:ea typeface="+mn-lt"/>
                <a:cs typeface="+mn-lt"/>
              </a:rPr>
              <a:t>UserLoginID</a:t>
            </a:r>
            <a:r>
              <a:rPr lang="en-US" dirty="0">
                <a:ea typeface="+mn-lt"/>
                <a:cs typeface="+mn-lt"/>
              </a:rPr>
              <a:t>, </a:t>
            </a:r>
            <a:r>
              <a:rPr lang="en-US" dirty="0" err="1">
                <a:ea typeface="+mn-lt"/>
                <a:cs typeface="+mn-lt"/>
              </a:rPr>
              <a:t>Security_QuestID</a:t>
            </a:r>
            <a:r>
              <a:rPr lang="en-US" dirty="0">
                <a:ea typeface="+mn-lt"/>
                <a:cs typeface="+mn-lt"/>
              </a:rPr>
              <a:t>, </a:t>
            </a:r>
            <a:r>
              <a:rPr lang="en-US" dirty="0" err="1">
                <a:ea typeface="+mn-lt"/>
                <a:cs typeface="+mn-lt"/>
              </a:rPr>
              <a:t>Security_Ans</a:t>
            </a:r>
            <a:r>
              <a:rPr lang="en-US" dirty="0">
                <a:ea typeface="+mn-lt"/>
                <a:cs typeface="+mn-lt"/>
              </a:rPr>
              <a:t>) </a:t>
            </a:r>
            <a:endParaRPr lang="en-US"/>
          </a:p>
          <a:p>
            <a:pPr>
              <a:buNone/>
            </a:pPr>
            <a:r>
              <a:rPr lang="en-US" dirty="0">
                <a:ea typeface="+mn-lt"/>
                <a:cs typeface="+mn-lt"/>
              </a:rPr>
              <a:t>    </a:t>
            </a:r>
            <a:r>
              <a:rPr lang="en-US" u="sng" dirty="0">
                <a:ea typeface="+mn-lt"/>
                <a:cs typeface="+mn-lt"/>
              </a:rPr>
              <a:t>Functional Dependencies: </a:t>
            </a:r>
            <a:endParaRPr lang="en-US" u="sng"/>
          </a:p>
          <a:p>
            <a:pPr>
              <a:buNone/>
            </a:pPr>
            <a:r>
              <a:rPr lang="en-US" dirty="0">
                <a:ea typeface="+mn-lt"/>
                <a:cs typeface="+mn-lt"/>
              </a:rPr>
              <a:t>  (</a:t>
            </a:r>
            <a:r>
              <a:rPr lang="en-US" dirty="0" err="1">
                <a:ea typeface="+mn-lt"/>
                <a:cs typeface="+mn-lt"/>
              </a:rPr>
              <a:t>UserLoginID</a:t>
            </a:r>
            <a:r>
              <a:rPr lang="en-US" dirty="0">
                <a:ea typeface="+mn-lt"/>
                <a:cs typeface="+mn-lt"/>
              </a:rPr>
              <a:t>, </a:t>
            </a:r>
            <a:r>
              <a:rPr lang="en-US" dirty="0" err="1">
                <a:ea typeface="+mn-lt"/>
                <a:cs typeface="+mn-lt"/>
              </a:rPr>
              <a:t>Security_QuestID</a:t>
            </a:r>
            <a:r>
              <a:rPr lang="en-US" dirty="0">
                <a:ea typeface="+mn-lt"/>
                <a:cs typeface="+mn-lt"/>
              </a:rPr>
              <a:t>) -&gt; (</a:t>
            </a:r>
            <a:r>
              <a:rPr lang="en-US" dirty="0" err="1">
                <a:ea typeface="+mn-lt"/>
                <a:cs typeface="+mn-lt"/>
              </a:rPr>
              <a:t>Security_Ans</a:t>
            </a:r>
            <a:r>
              <a:rPr lang="en-US" dirty="0">
                <a:ea typeface="+mn-lt"/>
                <a:cs typeface="+mn-lt"/>
              </a:rPr>
              <a:t>) </a:t>
            </a:r>
            <a:endParaRPr lang="en-US" dirty="0"/>
          </a:p>
          <a:p>
            <a:pPr>
              <a:buNone/>
            </a:pPr>
            <a:r>
              <a:rPr lang="en-US" dirty="0">
                <a:ea typeface="+mn-lt"/>
                <a:cs typeface="+mn-lt"/>
              </a:rPr>
              <a:t>  </a:t>
            </a:r>
            <a:endParaRPr lang="en-US">
              <a:ea typeface="+mn-lt"/>
              <a:cs typeface="+mn-lt"/>
            </a:endParaRPr>
          </a:p>
          <a:p>
            <a:pPr>
              <a:buNone/>
            </a:pPr>
            <a:r>
              <a:rPr lang="en-US" dirty="0">
                <a:ea typeface="+mn-lt"/>
                <a:cs typeface="+mn-lt"/>
              </a:rPr>
              <a:t>TABLE 6:</a:t>
            </a:r>
          </a:p>
          <a:p>
            <a:pPr>
              <a:buNone/>
            </a:pPr>
            <a:r>
              <a:rPr lang="en-US" dirty="0">
                <a:ea typeface="+mn-lt"/>
                <a:cs typeface="+mn-lt"/>
              </a:rPr>
              <a:t> </a:t>
            </a:r>
            <a:r>
              <a:rPr lang="en-US" sz="2900" b="1" dirty="0" err="1">
                <a:solidFill>
                  <a:schemeClr val="accent1"/>
                </a:solidFill>
                <a:latin typeface="Times New Roman"/>
                <a:cs typeface="Times New Roman"/>
              </a:rPr>
              <a:t>Security_Quest</a:t>
            </a:r>
            <a:r>
              <a:rPr lang="en-US" dirty="0">
                <a:ea typeface="+mn-lt"/>
                <a:cs typeface="+mn-lt"/>
              </a:rPr>
              <a:t> (</a:t>
            </a:r>
            <a:r>
              <a:rPr lang="en-US" dirty="0" err="1">
                <a:ea typeface="+mn-lt"/>
                <a:cs typeface="+mn-lt"/>
              </a:rPr>
              <a:t>Security_QuestID</a:t>
            </a:r>
            <a:r>
              <a:rPr lang="en-US" dirty="0">
                <a:ea typeface="+mn-lt"/>
                <a:cs typeface="+mn-lt"/>
              </a:rPr>
              <a:t>, </a:t>
            </a:r>
            <a:r>
              <a:rPr lang="en-US" dirty="0" err="1">
                <a:ea typeface="+mn-lt"/>
                <a:cs typeface="+mn-lt"/>
              </a:rPr>
              <a:t>Security_Questions</a:t>
            </a:r>
            <a:r>
              <a:rPr lang="en-US" dirty="0">
                <a:ea typeface="+mn-lt"/>
                <a:cs typeface="+mn-lt"/>
              </a:rPr>
              <a:t>) </a:t>
            </a:r>
            <a:endParaRPr lang="en-US">
              <a:cs typeface="Calibri"/>
            </a:endParaRPr>
          </a:p>
          <a:p>
            <a:pPr>
              <a:buNone/>
            </a:pPr>
            <a:r>
              <a:rPr lang="en-US" dirty="0">
                <a:ea typeface="+mn-lt"/>
                <a:cs typeface="+mn-lt"/>
              </a:rPr>
              <a:t> </a:t>
            </a:r>
            <a:r>
              <a:rPr lang="en-US" u="sng" dirty="0">
                <a:ea typeface="+mn-lt"/>
                <a:cs typeface="+mn-lt"/>
              </a:rPr>
              <a:t> Functional Dependencies: </a:t>
            </a:r>
            <a:endParaRPr lang="en-US" u="sng" dirty="0"/>
          </a:p>
          <a:p>
            <a:pPr>
              <a:buNone/>
            </a:pPr>
            <a:r>
              <a:rPr lang="en-US" dirty="0">
                <a:ea typeface="+mn-lt"/>
                <a:cs typeface="+mn-lt"/>
              </a:rPr>
              <a:t> (</a:t>
            </a:r>
            <a:r>
              <a:rPr lang="en-US" dirty="0" err="1">
                <a:ea typeface="+mn-lt"/>
                <a:cs typeface="+mn-lt"/>
              </a:rPr>
              <a:t>Security_QuestID</a:t>
            </a:r>
            <a:r>
              <a:rPr lang="en-US" dirty="0">
                <a:ea typeface="+mn-lt"/>
                <a:cs typeface="+mn-lt"/>
              </a:rPr>
              <a:t>) -&gt; (</a:t>
            </a:r>
            <a:r>
              <a:rPr lang="en-US" dirty="0" err="1">
                <a:ea typeface="+mn-lt"/>
                <a:cs typeface="+mn-lt"/>
              </a:rPr>
              <a:t>Security_Questions</a:t>
            </a:r>
            <a:r>
              <a:rPr lang="en-US" dirty="0">
                <a:ea typeface="+mn-lt"/>
                <a:cs typeface="+mn-lt"/>
              </a:rPr>
              <a:t>) </a:t>
            </a:r>
            <a:endParaRPr lang="en-US" dirty="0"/>
          </a:p>
          <a:p>
            <a:pPr>
              <a:buNone/>
            </a:pPr>
            <a:r>
              <a:rPr lang="en-US" dirty="0">
                <a:ea typeface="+mn-lt"/>
                <a:cs typeface="+mn-lt"/>
              </a:rPr>
              <a:t>  </a:t>
            </a:r>
            <a:endParaRPr lang="en-US"/>
          </a:p>
          <a:p>
            <a:pPr>
              <a:buNone/>
            </a:pPr>
            <a:r>
              <a:rPr lang="en-US" dirty="0">
                <a:ea typeface="+mn-lt"/>
                <a:cs typeface="+mn-lt"/>
              </a:rPr>
              <a:t>TABLE 7:</a:t>
            </a:r>
          </a:p>
          <a:p>
            <a:pPr>
              <a:buNone/>
            </a:pPr>
            <a:r>
              <a:rPr lang="en-US" sz="2900" b="1" dirty="0">
                <a:solidFill>
                  <a:schemeClr val="accent1"/>
                </a:solidFill>
                <a:latin typeface="Times New Roman"/>
                <a:cs typeface="Times New Roman"/>
              </a:rPr>
              <a:t> TRANSACTION</a:t>
            </a:r>
            <a:r>
              <a:rPr lang="en-US" dirty="0">
                <a:ea typeface="+mn-lt"/>
                <a:cs typeface="+mn-lt"/>
              </a:rPr>
              <a:t> (</a:t>
            </a:r>
            <a:r>
              <a:rPr lang="en-US" u="sng" dirty="0" err="1">
                <a:ea typeface="+mn-lt"/>
                <a:cs typeface="+mn-lt"/>
              </a:rPr>
              <a:t>TransactionID</a:t>
            </a:r>
            <a:r>
              <a:rPr lang="en-US" dirty="0">
                <a:ea typeface="+mn-lt"/>
                <a:cs typeface="+mn-lt"/>
              </a:rPr>
              <a:t>, </a:t>
            </a:r>
            <a:r>
              <a:rPr lang="en-US" dirty="0" err="1">
                <a:ea typeface="+mn-lt"/>
                <a:cs typeface="+mn-lt"/>
              </a:rPr>
              <a:t>TransactionDate</a:t>
            </a:r>
            <a:r>
              <a:rPr lang="en-US" dirty="0">
                <a:ea typeface="+mn-lt"/>
                <a:cs typeface="+mn-lt"/>
              </a:rPr>
              <a:t>, </a:t>
            </a:r>
            <a:r>
              <a:rPr lang="en-US" dirty="0" err="1">
                <a:ea typeface="+mn-lt"/>
                <a:cs typeface="+mn-lt"/>
              </a:rPr>
              <a:t>TransactionTime</a:t>
            </a:r>
            <a:r>
              <a:rPr lang="en-US" dirty="0">
                <a:ea typeface="+mn-lt"/>
                <a:cs typeface="+mn-lt"/>
              </a:rPr>
              <a:t>, </a:t>
            </a:r>
            <a:r>
              <a:rPr lang="en-US" dirty="0" err="1">
                <a:ea typeface="+mn-lt"/>
                <a:cs typeface="+mn-lt"/>
              </a:rPr>
              <a:t>TransactionType</a:t>
            </a:r>
            <a:r>
              <a:rPr lang="en-US" dirty="0">
                <a:ea typeface="+mn-lt"/>
                <a:cs typeface="+mn-lt"/>
              </a:rPr>
              <a:t>, </a:t>
            </a:r>
            <a:r>
              <a:rPr lang="en-US" dirty="0" err="1">
                <a:ea typeface="+mn-lt"/>
                <a:cs typeface="+mn-lt"/>
              </a:rPr>
              <a:t>TransactionAmount</a:t>
            </a:r>
            <a:r>
              <a:rPr lang="en-US" dirty="0">
                <a:ea typeface="+mn-lt"/>
                <a:cs typeface="+mn-lt"/>
              </a:rPr>
              <a:t>, </a:t>
            </a:r>
            <a:r>
              <a:rPr lang="en-US" dirty="0" err="1">
                <a:ea typeface="+mn-lt"/>
                <a:cs typeface="+mn-lt"/>
              </a:rPr>
              <a:t>NewBalance</a:t>
            </a:r>
            <a:r>
              <a:rPr lang="en-US" dirty="0">
                <a:ea typeface="+mn-lt"/>
                <a:cs typeface="+mn-lt"/>
              </a:rPr>
              <a:t>,  </a:t>
            </a:r>
          </a:p>
          <a:p>
            <a:pPr>
              <a:buNone/>
            </a:pPr>
            <a:r>
              <a:rPr lang="en-US" dirty="0">
                <a:ea typeface="+mn-lt"/>
                <a:cs typeface="+mn-lt"/>
              </a:rPr>
              <a:t>                                     </a:t>
            </a:r>
            <a:r>
              <a:rPr lang="en-US" dirty="0" err="1">
                <a:ea typeface="+mn-lt"/>
                <a:cs typeface="+mn-lt"/>
              </a:rPr>
              <a:t>WithdrawalCount</a:t>
            </a:r>
            <a:r>
              <a:rPr lang="en-US" dirty="0">
                <a:ea typeface="+mn-lt"/>
                <a:cs typeface="+mn-lt"/>
              </a:rPr>
              <a:t>, </a:t>
            </a:r>
            <a:r>
              <a:rPr lang="en-US" dirty="0" err="1">
                <a:ea typeface="+mn-lt"/>
                <a:cs typeface="+mn-lt"/>
              </a:rPr>
              <a:t>DepositCount</a:t>
            </a:r>
            <a:r>
              <a:rPr lang="en-US" dirty="0">
                <a:ea typeface="+mn-lt"/>
                <a:cs typeface="+mn-lt"/>
              </a:rPr>
              <a:t>, </a:t>
            </a:r>
            <a:r>
              <a:rPr lang="en-US" dirty="0" err="1">
                <a:ea typeface="+mn-lt"/>
                <a:cs typeface="+mn-lt"/>
              </a:rPr>
              <a:t>OldBalance</a:t>
            </a:r>
            <a:r>
              <a:rPr lang="en-US" dirty="0">
                <a:ea typeface="+mn-lt"/>
                <a:cs typeface="+mn-lt"/>
              </a:rPr>
              <a:t>) </a:t>
            </a:r>
            <a:endParaRPr lang="en-US" dirty="0">
              <a:cs typeface="Calibri"/>
            </a:endParaRPr>
          </a:p>
          <a:p>
            <a:pPr>
              <a:buNone/>
            </a:pPr>
            <a:r>
              <a:rPr lang="en-US" u="sng" dirty="0">
                <a:ea typeface="+mn-lt"/>
                <a:cs typeface="+mn-lt"/>
              </a:rPr>
              <a:t>Functional Dependencies: </a:t>
            </a:r>
            <a:endParaRPr lang="en-US" u="sng"/>
          </a:p>
          <a:p>
            <a:pPr marL="0" indent="0">
              <a:buNone/>
            </a:pPr>
            <a:r>
              <a:rPr lang="en-US" dirty="0">
                <a:ea typeface="+mn-lt"/>
                <a:cs typeface="+mn-lt"/>
              </a:rPr>
              <a:t>(</a:t>
            </a:r>
            <a:r>
              <a:rPr lang="en-US" u="sng" dirty="0" err="1">
                <a:ea typeface="+mn-lt"/>
                <a:cs typeface="+mn-lt"/>
              </a:rPr>
              <a:t>TransactionID</a:t>
            </a:r>
            <a:r>
              <a:rPr lang="en-US" dirty="0">
                <a:ea typeface="+mn-lt"/>
                <a:cs typeface="+mn-lt"/>
              </a:rPr>
              <a:t>) -&gt;(</a:t>
            </a:r>
            <a:r>
              <a:rPr lang="en-US" dirty="0" err="1">
                <a:ea typeface="+mn-lt"/>
                <a:cs typeface="+mn-lt"/>
              </a:rPr>
              <a:t>TransactionDate</a:t>
            </a:r>
            <a:r>
              <a:rPr lang="en-US" dirty="0">
                <a:ea typeface="+mn-lt"/>
                <a:cs typeface="+mn-lt"/>
              </a:rPr>
              <a:t>, </a:t>
            </a:r>
            <a:r>
              <a:rPr lang="en-US" dirty="0" err="1">
                <a:ea typeface="+mn-lt"/>
                <a:cs typeface="+mn-lt"/>
              </a:rPr>
              <a:t>TransactionTime</a:t>
            </a:r>
            <a:r>
              <a:rPr lang="en-US" dirty="0">
                <a:ea typeface="+mn-lt"/>
                <a:cs typeface="+mn-lt"/>
              </a:rPr>
              <a:t>, </a:t>
            </a:r>
            <a:r>
              <a:rPr lang="en-US" dirty="0" err="1">
                <a:ea typeface="+mn-lt"/>
                <a:cs typeface="+mn-lt"/>
              </a:rPr>
              <a:t>TransactionType</a:t>
            </a:r>
            <a:r>
              <a:rPr lang="en-US" dirty="0">
                <a:ea typeface="+mn-lt"/>
                <a:cs typeface="+mn-lt"/>
              </a:rPr>
              <a:t>, </a:t>
            </a:r>
            <a:r>
              <a:rPr lang="en-US" dirty="0" err="1">
                <a:ea typeface="+mn-lt"/>
                <a:cs typeface="+mn-lt"/>
              </a:rPr>
              <a:t>TransactionAmount</a:t>
            </a:r>
            <a:r>
              <a:rPr lang="en-US" dirty="0">
                <a:ea typeface="+mn-lt"/>
                <a:cs typeface="+mn-lt"/>
              </a:rPr>
              <a:t>, </a:t>
            </a:r>
            <a:r>
              <a:rPr lang="en-US" dirty="0" err="1">
                <a:ea typeface="+mn-lt"/>
                <a:cs typeface="+mn-lt"/>
              </a:rPr>
              <a:t>NewBalance</a:t>
            </a:r>
            <a:r>
              <a:rPr lang="en-US" dirty="0">
                <a:ea typeface="+mn-lt"/>
                <a:cs typeface="+mn-lt"/>
              </a:rPr>
              <a:t>,</a:t>
            </a:r>
          </a:p>
          <a:p>
            <a:pPr marL="0" indent="0">
              <a:buNone/>
            </a:pPr>
            <a:r>
              <a:rPr lang="en-US" dirty="0">
                <a:ea typeface="+mn-lt"/>
                <a:cs typeface="+mn-lt"/>
              </a:rPr>
              <a:t>                                 </a:t>
            </a:r>
            <a:r>
              <a:rPr lang="en-US" dirty="0" err="1">
                <a:ea typeface="+mn-lt"/>
                <a:cs typeface="+mn-lt"/>
              </a:rPr>
              <a:t>WithdrawalCount</a:t>
            </a:r>
            <a:r>
              <a:rPr lang="en-US" dirty="0">
                <a:ea typeface="+mn-lt"/>
                <a:cs typeface="+mn-lt"/>
              </a:rPr>
              <a:t>,  </a:t>
            </a:r>
            <a:r>
              <a:rPr lang="en-US" dirty="0" err="1">
                <a:ea typeface="+mn-lt"/>
                <a:cs typeface="+mn-lt"/>
              </a:rPr>
              <a:t>DepositCount</a:t>
            </a:r>
            <a:r>
              <a:rPr lang="en-US" dirty="0">
                <a:ea typeface="+mn-lt"/>
                <a:cs typeface="+mn-lt"/>
              </a:rPr>
              <a:t>, </a:t>
            </a:r>
            <a:r>
              <a:rPr lang="en-US" dirty="0" err="1">
                <a:ea typeface="+mn-lt"/>
                <a:cs typeface="+mn-lt"/>
              </a:rPr>
              <a:t>OldBalance</a:t>
            </a:r>
            <a:r>
              <a:rPr lang="en-US" dirty="0">
                <a:ea typeface="+mn-lt"/>
                <a:cs typeface="+mn-lt"/>
              </a:rPr>
              <a:t>) </a:t>
            </a:r>
            <a:endParaRPr lang="en-US">
              <a:cs typeface="Calibri"/>
            </a:endParaRPr>
          </a:p>
        </p:txBody>
      </p:sp>
    </p:spTree>
    <p:extLst>
      <p:ext uri="{BB962C8B-B14F-4D97-AF65-F5344CB8AC3E}">
        <p14:creationId xmlns:p14="http://schemas.microsoft.com/office/powerpoint/2010/main" val="85391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440FA1-F0DA-4A66-9A59-03249AEE7D39}"/>
              </a:ext>
            </a:extLst>
          </p:cNvPr>
          <p:cNvSpPr>
            <a:spLocks noGrp="1"/>
          </p:cNvSpPr>
          <p:nvPr>
            <p:ph idx="1"/>
          </p:nvPr>
        </p:nvSpPr>
        <p:spPr>
          <a:xfrm>
            <a:off x="868280" y="192768"/>
            <a:ext cx="10485520" cy="6054378"/>
          </a:xfrm>
        </p:spPr>
        <p:txBody>
          <a:bodyPr vert="horz" lIns="91440" tIns="45720" rIns="91440" bIns="45720" rtlCol="0" anchor="t">
            <a:normAutofit fontScale="40000" lnSpcReduction="20000"/>
          </a:bodyPr>
          <a:lstStyle/>
          <a:p>
            <a:pPr>
              <a:buNone/>
            </a:pPr>
            <a:r>
              <a:rPr lang="en-US" sz="3800" dirty="0">
                <a:cs typeface="Calibri" panose="020F0502020204030204"/>
              </a:rPr>
              <a:t>TABLE 8:</a:t>
            </a:r>
          </a:p>
          <a:p>
            <a:pPr>
              <a:buNone/>
            </a:pPr>
            <a:r>
              <a:rPr lang="en-US" dirty="0">
                <a:ea typeface="+mn-lt"/>
                <a:cs typeface="+mn-lt"/>
              </a:rPr>
              <a:t> </a:t>
            </a:r>
            <a:r>
              <a:rPr lang="en-US" sz="4000" b="1" dirty="0">
                <a:solidFill>
                  <a:schemeClr val="accent1"/>
                </a:solidFill>
                <a:latin typeface="Times New Roman"/>
                <a:cs typeface="Times New Roman"/>
              </a:rPr>
              <a:t>LOAN-DETAILS</a:t>
            </a:r>
            <a:r>
              <a:rPr lang="en-US" dirty="0">
                <a:ea typeface="+mn-lt"/>
                <a:cs typeface="+mn-lt"/>
              </a:rPr>
              <a:t> </a:t>
            </a:r>
            <a:r>
              <a:rPr lang="en-US" u="sng" dirty="0">
                <a:ea typeface="+mn-lt"/>
                <a:cs typeface="+mn-lt"/>
              </a:rPr>
              <a:t>(</a:t>
            </a:r>
            <a:r>
              <a:rPr lang="en-US" sz="3200" u="sng" dirty="0" err="1">
                <a:ea typeface="+mn-lt"/>
                <a:cs typeface="+mn-lt"/>
              </a:rPr>
              <a:t>LoanNumber</a:t>
            </a:r>
            <a:r>
              <a:rPr lang="en-US" sz="3200" dirty="0" err="1">
                <a:ea typeface="+mn-lt"/>
                <a:cs typeface="+mn-lt"/>
              </a:rPr>
              <a:t>,LoanAmount</a:t>
            </a:r>
            <a:r>
              <a:rPr lang="en-US" sz="3200" dirty="0">
                <a:ea typeface="+mn-lt"/>
                <a:cs typeface="+mn-lt"/>
              </a:rPr>
              <a:t>, </a:t>
            </a:r>
            <a:r>
              <a:rPr lang="en-US" sz="3200" dirty="0" err="1">
                <a:ea typeface="+mn-lt"/>
                <a:cs typeface="+mn-lt"/>
              </a:rPr>
              <a:t>InterestRate</a:t>
            </a:r>
            <a:r>
              <a:rPr lang="en-US" sz="3200" dirty="0">
                <a:ea typeface="+mn-lt"/>
                <a:cs typeface="+mn-lt"/>
              </a:rPr>
              <a:t>, </a:t>
            </a:r>
            <a:r>
              <a:rPr lang="en-US" sz="3200" dirty="0" err="1">
                <a:ea typeface="+mn-lt"/>
                <a:cs typeface="+mn-lt"/>
              </a:rPr>
              <a:t>LoanApprovalDate</a:t>
            </a:r>
            <a:r>
              <a:rPr lang="en-US" sz="3200" dirty="0">
                <a:ea typeface="+mn-lt"/>
                <a:cs typeface="+mn-lt"/>
              </a:rPr>
              <a:t>, </a:t>
            </a:r>
            <a:r>
              <a:rPr lang="en-US" sz="3200" dirty="0" err="1">
                <a:ea typeface="+mn-lt"/>
                <a:cs typeface="+mn-lt"/>
              </a:rPr>
              <a:t>LoanType</a:t>
            </a:r>
            <a:r>
              <a:rPr lang="en-US" sz="3200" dirty="0">
                <a:ea typeface="+mn-lt"/>
                <a:cs typeface="+mn-lt"/>
              </a:rPr>
              <a:t>) </a:t>
            </a:r>
            <a:endParaRPr lang="en-US" sz="3200">
              <a:cs typeface="Calibri"/>
            </a:endParaRPr>
          </a:p>
          <a:p>
            <a:pPr>
              <a:buNone/>
            </a:pPr>
            <a:r>
              <a:rPr lang="en-US" dirty="0">
                <a:ea typeface="+mn-lt"/>
                <a:cs typeface="+mn-lt"/>
              </a:rPr>
              <a:t> </a:t>
            </a:r>
            <a:r>
              <a:rPr lang="en-US" u="sng" dirty="0">
                <a:ea typeface="+mn-lt"/>
                <a:cs typeface="+mn-lt"/>
              </a:rPr>
              <a:t> Functional Dependencies: </a:t>
            </a:r>
            <a:endParaRPr lang="en-US" u="sng" dirty="0"/>
          </a:p>
          <a:p>
            <a:pPr>
              <a:buNone/>
            </a:pPr>
            <a:r>
              <a:rPr lang="en-US" sz="3200" u="sng" dirty="0">
                <a:ea typeface="+mn-lt"/>
                <a:cs typeface="+mn-lt"/>
              </a:rPr>
              <a:t>(</a:t>
            </a:r>
            <a:r>
              <a:rPr lang="en-US" sz="3200" u="sng" dirty="0" err="1">
                <a:ea typeface="+mn-lt"/>
                <a:cs typeface="+mn-lt"/>
              </a:rPr>
              <a:t>LoanNumber</a:t>
            </a:r>
            <a:r>
              <a:rPr lang="en-US" sz="3200" dirty="0">
                <a:ea typeface="+mn-lt"/>
                <a:cs typeface="+mn-lt"/>
              </a:rPr>
              <a:t>) -&gt; (</a:t>
            </a:r>
            <a:r>
              <a:rPr lang="en-US" sz="3200" dirty="0" err="1">
                <a:ea typeface="+mn-lt"/>
                <a:cs typeface="+mn-lt"/>
              </a:rPr>
              <a:t>LoanAmount</a:t>
            </a:r>
            <a:r>
              <a:rPr lang="en-US" sz="3200" dirty="0">
                <a:ea typeface="+mn-lt"/>
                <a:cs typeface="+mn-lt"/>
              </a:rPr>
              <a:t>, </a:t>
            </a:r>
            <a:r>
              <a:rPr lang="en-US" sz="3200" dirty="0" err="1">
                <a:ea typeface="+mn-lt"/>
                <a:cs typeface="+mn-lt"/>
              </a:rPr>
              <a:t>InterestRate</a:t>
            </a:r>
            <a:r>
              <a:rPr lang="en-US" sz="3200" dirty="0">
                <a:ea typeface="+mn-lt"/>
                <a:cs typeface="+mn-lt"/>
              </a:rPr>
              <a:t>, </a:t>
            </a:r>
            <a:r>
              <a:rPr lang="en-US" sz="3200" dirty="0" err="1">
                <a:ea typeface="+mn-lt"/>
                <a:cs typeface="+mn-lt"/>
              </a:rPr>
              <a:t>LoanApprovalDate</a:t>
            </a:r>
            <a:r>
              <a:rPr lang="en-US" sz="3200" dirty="0">
                <a:ea typeface="+mn-lt"/>
                <a:cs typeface="+mn-lt"/>
              </a:rPr>
              <a:t>, </a:t>
            </a:r>
            <a:r>
              <a:rPr lang="en-US" sz="3200" dirty="0" err="1">
                <a:ea typeface="+mn-lt"/>
                <a:cs typeface="+mn-lt"/>
              </a:rPr>
              <a:t>LoanType</a:t>
            </a:r>
            <a:r>
              <a:rPr lang="en-US" sz="3200" dirty="0">
                <a:ea typeface="+mn-lt"/>
                <a:cs typeface="+mn-lt"/>
              </a:rPr>
              <a:t>) </a:t>
            </a:r>
            <a:endParaRPr lang="en-US" sz="3200" dirty="0"/>
          </a:p>
          <a:p>
            <a:pPr>
              <a:buNone/>
            </a:pPr>
            <a:r>
              <a:rPr lang="en-US" dirty="0">
                <a:ea typeface="+mn-lt"/>
                <a:cs typeface="+mn-lt"/>
              </a:rPr>
              <a:t>  </a:t>
            </a:r>
            <a:endParaRPr lang="en-US" dirty="0"/>
          </a:p>
          <a:p>
            <a:pPr>
              <a:buNone/>
            </a:pPr>
            <a:r>
              <a:rPr lang="en-US" sz="3800" dirty="0">
                <a:cs typeface="Calibri" panose="020F0502020204030204"/>
              </a:rPr>
              <a:t>TABLE 9:</a:t>
            </a:r>
          </a:p>
          <a:p>
            <a:pPr>
              <a:buNone/>
            </a:pPr>
            <a:r>
              <a:rPr lang="en-US" sz="4000" b="1" dirty="0">
                <a:solidFill>
                  <a:schemeClr val="accent1"/>
                </a:solidFill>
                <a:latin typeface="Times New Roman"/>
                <a:cs typeface="Times New Roman"/>
              </a:rPr>
              <a:t> CARD-DETAILS </a:t>
            </a:r>
            <a:r>
              <a:rPr lang="en-US" sz="3200" dirty="0">
                <a:ea typeface="+mn-lt"/>
                <a:cs typeface="+mn-lt"/>
              </a:rPr>
              <a:t>(</a:t>
            </a:r>
            <a:r>
              <a:rPr lang="en-US" sz="3200" dirty="0" err="1">
                <a:ea typeface="+mn-lt"/>
                <a:cs typeface="+mn-lt"/>
              </a:rPr>
              <a:t>CardNumber</a:t>
            </a:r>
            <a:r>
              <a:rPr lang="en-US" sz="3200" dirty="0">
                <a:ea typeface="+mn-lt"/>
                <a:cs typeface="+mn-lt"/>
              </a:rPr>
              <a:t>, </a:t>
            </a:r>
            <a:r>
              <a:rPr lang="en-US" sz="3200" dirty="0" err="1">
                <a:ea typeface="+mn-lt"/>
                <a:cs typeface="+mn-lt"/>
              </a:rPr>
              <a:t>CardHolder</a:t>
            </a:r>
            <a:r>
              <a:rPr lang="en-US" sz="3200" dirty="0">
                <a:ea typeface="+mn-lt"/>
                <a:cs typeface="+mn-lt"/>
              </a:rPr>
              <a:t>, </a:t>
            </a:r>
            <a:r>
              <a:rPr lang="en-US" sz="3200" dirty="0" err="1">
                <a:ea typeface="+mn-lt"/>
                <a:cs typeface="+mn-lt"/>
              </a:rPr>
              <a:t>CardType</a:t>
            </a:r>
            <a:r>
              <a:rPr lang="en-US" sz="3200" dirty="0">
                <a:ea typeface="+mn-lt"/>
                <a:cs typeface="+mn-lt"/>
              </a:rPr>
              <a:t>, CCV, </a:t>
            </a:r>
            <a:r>
              <a:rPr lang="en-US" sz="3200" dirty="0" err="1">
                <a:ea typeface="+mn-lt"/>
                <a:cs typeface="+mn-lt"/>
              </a:rPr>
              <a:t>ExpirtDate</a:t>
            </a:r>
            <a:r>
              <a:rPr lang="en-US" sz="3200" dirty="0">
                <a:ea typeface="+mn-lt"/>
                <a:cs typeface="+mn-lt"/>
              </a:rPr>
              <a:t>) </a:t>
            </a:r>
            <a:endParaRPr lang="en-US" sz="3200">
              <a:ea typeface="+mn-lt"/>
              <a:cs typeface="+mn-lt"/>
            </a:endParaRPr>
          </a:p>
          <a:p>
            <a:pPr>
              <a:buNone/>
            </a:pPr>
            <a:r>
              <a:rPr lang="en-US" sz="3200" u="sng" dirty="0">
                <a:ea typeface="+mn-lt"/>
                <a:cs typeface="+mn-lt"/>
              </a:rPr>
              <a:t>Functional Dependencies: </a:t>
            </a:r>
          </a:p>
          <a:p>
            <a:pPr>
              <a:buNone/>
            </a:pPr>
            <a:r>
              <a:rPr lang="en-US" sz="3200" dirty="0">
                <a:ea typeface="+mn-lt"/>
                <a:cs typeface="+mn-lt"/>
              </a:rPr>
              <a:t>(</a:t>
            </a:r>
            <a:r>
              <a:rPr lang="en-US" sz="3200" dirty="0" err="1">
                <a:ea typeface="+mn-lt"/>
                <a:cs typeface="+mn-lt"/>
              </a:rPr>
              <a:t>CardNumber</a:t>
            </a:r>
            <a:r>
              <a:rPr lang="en-US" sz="3200" dirty="0">
                <a:ea typeface="+mn-lt"/>
                <a:cs typeface="+mn-lt"/>
              </a:rPr>
              <a:t>) -&gt; (</a:t>
            </a:r>
            <a:r>
              <a:rPr lang="en-US" sz="3200" dirty="0" err="1">
                <a:ea typeface="+mn-lt"/>
                <a:cs typeface="+mn-lt"/>
              </a:rPr>
              <a:t>CardHolder</a:t>
            </a:r>
            <a:r>
              <a:rPr lang="en-US" sz="3200" dirty="0">
                <a:ea typeface="+mn-lt"/>
                <a:cs typeface="+mn-lt"/>
              </a:rPr>
              <a:t>, </a:t>
            </a:r>
            <a:r>
              <a:rPr lang="en-US" sz="3200" dirty="0" err="1">
                <a:ea typeface="+mn-lt"/>
                <a:cs typeface="+mn-lt"/>
              </a:rPr>
              <a:t>CardType</a:t>
            </a:r>
            <a:r>
              <a:rPr lang="en-US" sz="3200" dirty="0">
                <a:ea typeface="+mn-lt"/>
                <a:cs typeface="+mn-lt"/>
              </a:rPr>
              <a:t>, CCV, </a:t>
            </a:r>
            <a:r>
              <a:rPr lang="en-US" sz="3200" dirty="0" err="1">
                <a:ea typeface="+mn-lt"/>
                <a:cs typeface="+mn-lt"/>
              </a:rPr>
              <a:t>ExpirtDate</a:t>
            </a:r>
            <a:r>
              <a:rPr lang="en-US" sz="3200" dirty="0">
                <a:ea typeface="+mn-lt"/>
                <a:cs typeface="+mn-lt"/>
              </a:rPr>
              <a:t>) </a:t>
            </a:r>
          </a:p>
          <a:p>
            <a:pPr>
              <a:buNone/>
            </a:pPr>
            <a:r>
              <a:rPr lang="en-US" dirty="0">
                <a:ea typeface="+mn-lt"/>
                <a:cs typeface="+mn-lt"/>
              </a:rPr>
              <a:t>  </a:t>
            </a:r>
          </a:p>
          <a:p>
            <a:pPr>
              <a:buNone/>
            </a:pPr>
            <a:r>
              <a:rPr lang="en-US" sz="3800" dirty="0">
                <a:cs typeface="Calibri" panose="020F0502020204030204"/>
              </a:rPr>
              <a:t>TABLE 10:</a:t>
            </a:r>
          </a:p>
          <a:p>
            <a:pPr>
              <a:buNone/>
            </a:pPr>
            <a:r>
              <a:rPr lang="en-US" sz="4000" b="1" dirty="0">
                <a:solidFill>
                  <a:schemeClr val="accent1"/>
                </a:solidFill>
                <a:latin typeface="Times New Roman"/>
                <a:cs typeface="Times New Roman"/>
              </a:rPr>
              <a:t>BILL-PAYMENTS</a:t>
            </a:r>
            <a:r>
              <a:rPr lang="en-US" dirty="0">
                <a:ea typeface="+mn-lt"/>
                <a:cs typeface="+mn-lt"/>
              </a:rPr>
              <a:t> </a:t>
            </a:r>
            <a:r>
              <a:rPr lang="en-US" sz="3200" dirty="0">
                <a:ea typeface="+mn-lt"/>
                <a:cs typeface="+mn-lt"/>
              </a:rPr>
              <a:t>(</a:t>
            </a:r>
            <a:r>
              <a:rPr lang="en-US" sz="3200" dirty="0" err="1">
                <a:ea typeface="+mn-lt"/>
                <a:cs typeface="+mn-lt"/>
              </a:rPr>
              <a:t>BillPayment_no</a:t>
            </a:r>
            <a:r>
              <a:rPr lang="en-US" sz="3200" dirty="0">
                <a:ea typeface="+mn-lt"/>
                <a:cs typeface="+mn-lt"/>
              </a:rPr>
              <a:t>, </a:t>
            </a:r>
            <a:r>
              <a:rPr lang="en-US" sz="3200" dirty="0" err="1">
                <a:ea typeface="+mn-lt"/>
                <a:cs typeface="+mn-lt"/>
              </a:rPr>
              <a:t>PaymentType</a:t>
            </a:r>
            <a:r>
              <a:rPr lang="en-US" sz="3200" dirty="0">
                <a:ea typeface="+mn-lt"/>
                <a:cs typeface="+mn-lt"/>
              </a:rPr>
              <a:t>, </a:t>
            </a:r>
            <a:r>
              <a:rPr lang="en-US" sz="3200" dirty="0" err="1">
                <a:ea typeface="+mn-lt"/>
                <a:cs typeface="+mn-lt"/>
              </a:rPr>
              <a:t>PaymentConfirmation</a:t>
            </a:r>
            <a:r>
              <a:rPr lang="en-US" sz="3200" dirty="0">
                <a:ea typeface="+mn-lt"/>
                <a:cs typeface="+mn-lt"/>
              </a:rPr>
              <a:t>, </a:t>
            </a:r>
            <a:r>
              <a:rPr lang="en-US" sz="3200" dirty="0" err="1">
                <a:ea typeface="+mn-lt"/>
                <a:cs typeface="+mn-lt"/>
              </a:rPr>
              <a:t>PaymentAmount</a:t>
            </a:r>
            <a:r>
              <a:rPr lang="en-US" sz="3200" dirty="0">
                <a:ea typeface="+mn-lt"/>
                <a:cs typeface="+mn-lt"/>
              </a:rPr>
              <a:t>) </a:t>
            </a:r>
          </a:p>
          <a:p>
            <a:pPr>
              <a:buNone/>
            </a:pPr>
            <a:r>
              <a:rPr lang="en-US" dirty="0">
                <a:ea typeface="+mn-lt"/>
                <a:cs typeface="+mn-lt"/>
              </a:rPr>
              <a:t>  </a:t>
            </a:r>
            <a:r>
              <a:rPr lang="en-US" sz="3200" u="sng" dirty="0">
                <a:ea typeface="+mn-lt"/>
                <a:cs typeface="+mn-lt"/>
              </a:rPr>
              <a:t>Functional Dependencies: </a:t>
            </a:r>
          </a:p>
          <a:p>
            <a:pPr>
              <a:buNone/>
            </a:pPr>
            <a:r>
              <a:rPr lang="en-US" sz="3200" dirty="0">
                <a:ea typeface="+mn-lt"/>
                <a:cs typeface="+mn-lt"/>
              </a:rPr>
              <a:t>(</a:t>
            </a:r>
            <a:r>
              <a:rPr lang="en-US" sz="3200" dirty="0" err="1">
                <a:ea typeface="+mn-lt"/>
                <a:cs typeface="+mn-lt"/>
              </a:rPr>
              <a:t>BillPayment_no</a:t>
            </a:r>
            <a:r>
              <a:rPr lang="en-US" sz="3200" dirty="0">
                <a:ea typeface="+mn-lt"/>
                <a:cs typeface="+mn-lt"/>
              </a:rPr>
              <a:t>) -&gt; (</a:t>
            </a:r>
            <a:r>
              <a:rPr lang="en-US" sz="3200" dirty="0" err="1">
                <a:ea typeface="+mn-lt"/>
                <a:cs typeface="+mn-lt"/>
              </a:rPr>
              <a:t>PaymentType</a:t>
            </a:r>
            <a:r>
              <a:rPr lang="en-US" sz="3200" dirty="0">
                <a:ea typeface="+mn-lt"/>
                <a:cs typeface="+mn-lt"/>
              </a:rPr>
              <a:t>, </a:t>
            </a:r>
            <a:r>
              <a:rPr lang="en-US" sz="3200" dirty="0" err="1">
                <a:ea typeface="+mn-lt"/>
                <a:cs typeface="+mn-lt"/>
              </a:rPr>
              <a:t>PaymentConfirmation</a:t>
            </a:r>
            <a:r>
              <a:rPr lang="en-US" sz="3200" dirty="0">
                <a:ea typeface="+mn-lt"/>
                <a:cs typeface="+mn-lt"/>
              </a:rPr>
              <a:t>, </a:t>
            </a:r>
            <a:r>
              <a:rPr lang="en-US" sz="3200" dirty="0" err="1">
                <a:ea typeface="+mn-lt"/>
                <a:cs typeface="+mn-lt"/>
              </a:rPr>
              <a:t>PaymentAmount</a:t>
            </a:r>
            <a:r>
              <a:rPr lang="en-US" sz="3200" dirty="0">
                <a:ea typeface="+mn-lt"/>
                <a:cs typeface="+mn-lt"/>
              </a:rPr>
              <a:t>) </a:t>
            </a:r>
            <a:endParaRPr lang="en-US" sz="3200">
              <a:ea typeface="+mn-lt"/>
              <a:cs typeface="+mn-lt"/>
            </a:endParaRPr>
          </a:p>
          <a:p>
            <a:pPr>
              <a:buNone/>
            </a:pPr>
            <a:r>
              <a:rPr lang="en-US" dirty="0">
                <a:ea typeface="+mn-lt"/>
                <a:cs typeface="+mn-lt"/>
              </a:rPr>
              <a:t>  </a:t>
            </a:r>
            <a:endParaRPr lang="en-US" dirty="0"/>
          </a:p>
          <a:p>
            <a:pPr>
              <a:buNone/>
            </a:pPr>
            <a:r>
              <a:rPr lang="en-US" sz="3800" dirty="0">
                <a:cs typeface="Calibri" panose="020F0502020204030204"/>
              </a:rPr>
              <a:t>TABLE 11:</a:t>
            </a:r>
          </a:p>
          <a:p>
            <a:pPr>
              <a:buNone/>
            </a:pPr>
            <a:r>
              <a:rPr lang="en-US" sz="4000" b="1" dirty="0" err="1">
                <a:solidFill>
                  <a:schemeClr val="accent1"/>
                </a:solidFill>
                <a:latin typeface="Times New Roman"/>
                <a:cs typeface="Times New Roman"/>
              </a:rPr>
              <a:t>FailedTransactionLog</a:t>
            </a:r>
            <a:r>
              <a:rPr lang="en-US" dirty="0">
                <a:ea typeface="+mn-lt"/>
                <a:cs typeface="+mn-lt"/>
              </a:rPr>
              <a:t> </a:t>
            </a:r>
            <a:r>
              <a:rPr lang="en-US" sz="3200" dirty="0">
                <a:ea typeface="+mn-lt"/>
                <a:cs typeface="+mn-lt"/>
              </a:rPr>
              <a:t>(</a:t>
            </a:r>
            <a:r>
              <a:rPr lang="en-US" sz="3200" dirty="0" err="1">
                <a:ea typeface="+mn-lt"/>
                <a:cs typeface="+mn-lt"/>
              </a:rPr>
              <a:t>FailedTransaction_errorType</a:t>
            </a:r>
            <a:r>
              <a:rPr lang="en-US" sz="3200" dirty="0">
                <a:ea typeface="+mn-lt"/>
                <a:cs typeface="+mn-lt"/>
              </a:rPr>
              <a:t>, </a:t>
            </a:r>
            <a:r>
              <a:rPr lang="en-US" sz="3200" dirty="0" err="1">
                <a:ea typeface="+mn-lt"/>
                <a:cs typeface="+mn-lt"/>
              </a:rPr>
              <a:t>FailedTransactionID</a:t>
            </a:r>
            <a:r>
              <a:rPr lang="en-US" sz="3200" dirty="0">
                <a:ea typeface="+mn-lt"/>
                <a:cs typeface="+mn-lt"/>
              </a:rPr>
              <a:t>) </a:t>
            </a:r>
            <a:endParaRPr lang="en-US" sz="3200">
              <a:ea typeface="+mn-lt"/>
              <a:cs typeface="+mn-lt"/>
            </a:endParaRPr>
          </a:p>
          <a:p>
            <a:pPr>
              <a:buNone/>
            </a:pPr>
            <a:r>
              <a:rPr lang="en-US" sz="3200" u="sng" dirty="0">
                <a:ea typeface="+mn-lt"/>
                <a:cs typeface="+mn-lt"/>
              </a:rPr>
              <a:t>Functional Dependencies: </a:t>
            </a:r>
          </a:p>
          <a:p>
            <a:pPr>
              <a:buNone/>
            </a:pPr>
            <a:r>
              <a:rPr lang="en-US" sz="3200" dirty="0">
                <a:ea typeface="+mn-lt"/>
                <a:cs typeface="+mn-lt"/>
              </a:rPr>
              <a:t>(</a:t>
            </a:r>
            <a:r>
              <a:rPr lang="en-US" sz="3200" dirty="0" err="1">
                <a:ea typeface="+mn-lt"/>
                <a:cs typeface="+mn-lt"/>
              </a:rPr>
              <a:t>FailedTransactionID</a:t>
            </a:r>
            <a:r>
              <a:rPr lang="en-US" sz="3200" dirty="0">
                <a:ea typeface="+mn-lt"/>
                <a:cs typeface="+mn-lt"/>
              </a:rPr>
              <a:t>) -&gt; (</a:t>
            </a:r>
            <a:r>
              <a:rPr lang="en-US" sz="3200" dirty="0" err="1">
                <a:ea typeface="+mn-lt"/>
                <a:cs typeface="+mn-lt"/>
              </a:rPr>
              <a:t>FailedTransaction_errorType</a:t>
            </a:r>
            <a:r>
              <a:rPr lang="en-US" sz="3200" dirty="0">
                <a:ea typeface="+mn-lt"/>
                <a:cs typeface="+mn-lt"/>
              </a:rPr>
              <a:t>) </a:t>
            </a:r>
          </a:p>
          <a:p>
            <a:pPr>
              <a:buNone/>
            </a:pPr>
            <a:r>
              <a:rPr lang="en-US" dirty="0">
                <a:ea typeface="+mn-lt"/>
                <a:cs typeface="+mn-lt"/>
              </a:rPr>
              <a:t>  </a:t>
            </a:r>
            <a:endParaRPr lang="en-US" dirty="0"/>
          </a:p>
          <a:p>
            <a:pPr marL="0" indent="0">
              <a:buNone/>
            </a:pPr>
            <a:r>
              <a:rPr lang="en-US" sz="3800" dirty="0">
                <a:cs typeface="Calibri" panose="020F0502020204030204"/>
              </a:rPr>
              <a:t>TABLE 12:</a:t>
            </a:r>
          </a:p>
          <a:p>
            <a:pPr marL="0" indent="0">
              <a:buNone/>
            </a:pPr>
            <a:r>
              <a:rPr lang="en-US" sz="4000" b="1" dirty="0">
                <a:solidFill>
                  <a:schemeClr val="accent1"/>
                </a:solidFill>
                <a:latin typeface="Times New Roman"/>
                <a:cs typeface="Times New Roman"/>
              </a:rPr>
              <a:t>USERLOGINS</a:t>
            </a:r>
            <a:r>
              <a:rPr lang="en-US" sz="3300" dirty="0">
                <a:ea typeface="+mn-lt"/>
                <a:cs typeface="+mn-lt"/>
              </a:rPr>
              <a:t> (</a:t>
            </a:r>
            <a:r>
              <a:rPr lang="en-US" sz="3300" dirty="0" err="1">
                <a:ea typeface="+mn-lt"/>
                <a:cs typeface="+mn-lt"/>
              </a:rPr>
              <a:t>UserLoginID</a:t>
            </a:r>
            <a:r>
              <a:rPr lang="en-US" sz="3300" dirty="0">
                <a:ea typeface="+mn-lt"/>
                <a:cs typeface="+mn-lt"/>
              </a:rPr>
              <a:t>, </a:t>
            </a:r>
            <a:r>
              <a:rPr lang="en-US" sz="3300" dirty="0" err="1">
                <a:ea typeface="+mn-lt"/>
                <a:cs typeface="+mn-lt"/>
              </a:rPr>
              <a:t>UserName</a:t>
            </a:r>
            <a:r>
              <a:rPr lang="en-US" sz="3300" dirty="0">
                <a:ea typeface="+mn-lt"/>
                <a:cs typeface="+mn-lt"/>
              </a:rPr>
              <a:t>, password) </a:t>
            </a:r>
            <a:endParaRPr lang="en-US" sz="3300">
              <a:ea typeface="+mn-lt"/>
              <a:cs typeface="+mn-lt"/>
            </a:endParaRPr>
          </a:p>
        </p:txBody>
      </p:sp>
    </p:spTree>
    <p:extLst>
      <p:ext uri="{BB962C8B-B14F-4D97-AF65-F5344CB8AC3E}">
        <p14:creationId xmlns:p14="http://schemas.microsoft.com/office/powerpoint/2010/main" val="128519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A07E5E-D2E4-4D61-8C1D-6316BE93AE12}"/>
              </a:ext>
            </a:extLst>
          </p:cNvPr>
          <p:cNvSpPr>
            <a:spLocks noGrp="1"/>
          </p:cNvSpPr>
          <p:nvPr>
            <p:ph idx="1"/>
          </p:nvPr>
        </p:nvSpPr>
        <p:spPr>
          <a:xfrm>
            <a:off x="838200" y="133392"/>
            <a:ext cx="10515600" cy="6043571"/>
          </a:xfrm>
        </p:spPr>
        <p:txBody>
          <a:bodyPr vert="horz" lIns="91440" tIns="45720" rIns="91440" bIns="45720" rtlCol="0" anchor="t">
            <a:normAutofit fontScale="47500" lnSpcReduction="20000"/>
          </a:bodyPr>
          <a:lstStyle/>
          <a:p>
            <a:pPr>
              <a:buNone/>
            </a:pPr>
            <a:r>
              <a:rPr lang="en-US" b="1" dirty="0">
                <a:solidFill>
                  <a:schemeClr val="accent1"/>
                </a:solidFill>
                <a:latin typeface="Times New Roman"/>
                <a:ea typeface="+mn-lt"/>
                <a:cs typeface="+mn-lt"/>
              </a:rPr>
              <a:t>TRANSITIVE DEPENDENCY: </a:t>
            </a:r>
            <a:endParaRPr lang="en-US" b="1">
              <a:solidFill>
                <a:schemeClr val="accent1"/>
              </a:solidFill>
              <a:latin typeface="Times New Roman"/>
              <a:cs typeface="Times New Roman"/>
            </a:endParaRPr>
          </a:p>
          <a:p>
            <a:pPr>
              <a:buNone/>
            </a:pPr>
            <a:r>
              <a:rPr lang="en-US" dirty="0">
                <a:latin typeface="Times New Roman"/>
                <a:ea typeface="+mn-lt"/>
                <a:cs typeface="+mn-lt"/>
              </a:rPr>
              <a:t>  </a:t>
            </a:r>
            <a:endParaRPr lang="en-US" dirty="0">
              <a:latin typeface="Times New Roman"/>
              <a:cs typeface="Times New Roman"/>
            </a:endParaRPr>
          </a:p>
          <a:p>
            <a:pPr>
              <a:buNone/>
            </a:pPr>
            <a:r>
              <a:rPr lang="en-US" dirty="0">
                <a:solidFill>
                  <a:schemeClr val="accent1"/>
                </a:solidFill>
                <a:latin typeface="Times New Roman"/>
                <a:ea typeface="+mn-lt"/>
                <a:cs typeface="+mn-lt"/>
              </a:rPr>
              <a:t>7a) LOANTYPE</a:t>
            </a:r>
            <a:r>
              <a:rPr lang="en-US" dirty="0">
                <a:latin typeface="Times New Roman"/>
                <a:ea typeface="+mn-lt"/>
                <a:cs typeface="+mn-lt"/>
              </a:rPr>
              <a:t> (</a:t>
            </a:r>
            <a:r>
              <a:rPr lang="en-US" u="sng" dirty="0" err="1">
                <a:latin typeface="Times New Roman"/>
                <a:ea typeface="+mn-lt"/>
                <a:cs typeface="+mn-lt"/>
              </a:rPr>
              <a:t>Loan_Type</a:t>
            </a:r>
            <a:r>
              <a:rPr lang="en-US" dirty="0">
                <a:latin typeface="Times New Roman"/>
                <a:ea typeface="+mn-lt"/>
                <a:cs typeface="+mn-lt"/>
              </a:rPr>
              <a:t>, </a:t>
            </a:r>
            <a:r>
              <a:rPr lang="en-US" dirty="0" err="1">
                <a:latin typeface="Times New Roman"/>
                <a:ea typeface="+mn-lt"/>
                <a:cs typeface="+mn-lt"/>
              </a:rPr>
              <a:t>InterestRate</a:t>
            </a:r>
            <a:r>
              <a:rPr lang="en-US" dirty="0">
                <a:latin typeface="Times New Roman"/>
                <a:ea typeface="+mn-lt"/>
                <a:cs typeface="+mn-lt"/>
              </a:rPr>
              <a:t>)   </a:t>
            </a:r>
            <a:endParaRPr lang="en-US" dirty="0">
              <a:latin typeface="Times New Roman"/>
              <a:cs typeface="Times New Roman"/>
            </a:endParaRPr>
          </a:p>
          <a:p>
            <a:pPr>
              <a:buNone/>
            </a:pPr>
            <a:r>
              <a:rPr lang="en-US" dirty="0">
                <a:latin typeface="Times New Roman"/>
                <a:ea typeface="+mn-lt"/>
                <a:cs typeface="+mn-lt"/>
              </a:rPr>
              <a:t>Functional Dependencies: </a:t>
            </a:r>
            <a:endParaRPr lang="en-US" dirty="0">
              <a:latin typeface="Times New Roman"/>
              <a:cs typeface="Times New Roman"/>
            </a:endParaRPr>
          </a:p>
          <a:p>
            <a:pPr>
              <a:buNone/>
            </a:pPr>
            <a:r>
              <a:rPr lang="en-US" dirty="0">
                <a:latin typeface="Times New Roman"/>
                <a:ea typeface="+mn-lt"/>
                <a:cs typeface="+mn-lt"/>
              </a:rPr>
              <a:t> (</a:t>
            </a:r>
            <a:r>
              <a:rPr lang="en-US" dirty="0" err="1">
                <a:latin typeface="Times New Roman"/>
                <a:ea typeface="+mn-lt"/>
                <a:cs typeface="+mn-lt"/>
              </a:rPr>
              <a:t>Loan_Type</a:t>
            </a:r>
            <a:r>
              <a:rPr lang="en-US" dirty="0">
                <a:latin typeface="Times New Roman"/>
                <a:ea typeface="+mn-lt"/>
                <a:cs typeface="+mn-lt"/>
              </a:rPr>
              <a:t>) --&gt; (</a:t>
            </a:r>
            <a:r>
              <a:rPr lang="en-US" dirty="0" err="1">
                <a:latin typeface="Times New Roman"/>
                <a:ea typeface="+mn-lt"/>
                <a:cs typeface="+mn-lt"/>
              </a:rPr>
              <a:t>InterestRate</a:t>
            </a:r>
            <a:r>
              <a:rPr lang="en-US" dirty="0">
                <a:latin typeface="Times New Roman"/>
                <a:ea typeface="+mn-lt"/>
                <a:cs typeface="+mn-lt"/>
              </a:rPr>
              <a:t>) </a:t>
            </a:r>
            <a:endParaRPr lang="en-US" dirty="0">
              <a:latin typeface="Times New Roman"/>
              <a:cs typeface="Times New Roman"/>
            </a:endParaRPr>
          </a:p>
          <a:p>
            <a:pPr>
              <a:buNone/>
            </a:pPr>
            <a:r>
              <a:rPr lang="en-US" dirty="0">
                <a:latin typeface="Times New Roman"/>
                <a:ea typeface="+mn-lt"/>
                <a:cs typeface="+mn-lt"/>
              </a:rPr>
              <a:t>  </a:t>
            </a:r>
            <a:endParaRPr lang="en-US" dirty="0">
              <a:latin typeface="Times New Roman"/>
              <a:cs typeface="Times New Roman"/>
            </a:endParaRPr>
          </a:p>
          <a:p>
            <a:pPr>
              <a:buNone/>
            </a:pPr>
            <a:r>
              <a:rPr lang="en-US" dirty="0">
                <a:solidFill>
                  <a:schemeClr val="accent1"/>
                </a:solidFill>
                <a:latin typeface="Times New Roman"/>
                <a:ea typeface="+mn-lt"/>
                <a:cs typeface="+mn-lt"/>
              </a:rPr>
              <a:t>7b) LOAN-DETAILS</a:t>
            </a:r>
            <a:r>
              <a:rPr lang="en-US" dirty="0">
                <a:latin typeface="Times New Roman"/>
                <a:ea typeface="+mn-lt"/>
                <a:cs typeface="+mn-lt"/>
              </a:rPr>
              <a:t> </a:t>
            </a:r>
            <a:r>
              <a:rPr lang="en-US" u="sng" dirty="0">
                <a:latin typeface="Times New Roman"/>
                <a:ea typeface="+mn-lt"/>
                <a:cs typeface="+mn-lt"/>
              </a:rPr>
              <a:t>(</a:t>
            </a:r>
            <a:r>
              <a:rPr lang="en-US" u="sng" dirty="0" err="1">
                <a:latin typeface="Times New Roman"/>
                <a:ea typeface="+mn-lt"/>
                <a:cs typeface="+mn-lt"/>
              </a:rPr>
              <a:t>LoanNumber</a:t>
            </a:r>
            <a:r>
              <a:rPr lang="en-US" dirty="0">
                <a:latin typeface="Times New Roman"/>
                <a:ea typeface="+mn-lt"/>
                <a:cs typeface="+mn-lt"/>
              </a:rPr>
              <a:t>, </a:t>
            </a:r>
            <a:r>
              <a:rPr lang="en-US" dirty="0" err="1">
                <a:latin typeface="Times New Roman"/>
                <a:ea typeface="+mn-lt"/>
                <a:cs typeface="+mn-lt"/>
              </a:rPr>
              <a:t>LoanAmount</a:t>
            </a:r>
            <a:r>
              <a:rPr lang="en-US" dirty="0">
                <a:latin typeface="Times New Roman"/>
                <a:ea typeface="+mn-lt"/>
                <a:cs typeface="+mn-lt"/>
              </a:rPr>
              <a:t>, </a:t>
            </a:r>
            <a:r>
              <a:rPr lang="en-US" dirty="0" err="1">
                <a:latin typeface="Times New Roman"/>
                <a:ea typeface="+mn-lt"/>
                <a:cs typeface="+mn-lt"/>
              </a:rPr>
              <a:t>LoanApprovalDate</a:t>
            </a:r>
            <a:r>
              <a:rPr lang="en-US" dirty="0">
                <a:latin typeface="Times New Roman"/>
                <a:ea typeface="+mn-lt"/>
                <a:cs typeface="+mn-lt"/>
              </a:rPr>
              <a:t>, </a:t>
            </a:r>
            <a:r>
              <a:rPr lang="en-US" dirty="0" err="1">
                <a:latin typeface="Times New Roman"/>
                <a:ea typeface="+mn-lt"/>
                <a:cs typeface="+mn-lt"/>
              </a:rPr>
              <a:t>LoanType</a:t>
            </a:r>
            <a:r>
              <a:rPr lang="en-US" dirty="0">
                <a:latin typeface="Times New Roman"/>
                <a:ea typeface="+mn-lt"/>
                <a:cs typeface="+mn-lt"/>
              </a:rPr>
              <a:t>) </a:t>
            </a:r>
            <a:endParaRPr lang="en-US" dirty="0">
              <a:latin typeface="Times New Roman"/>
              <a:cs typeface="Times New Roman"/>
            </a:endParaRPr>
          </a:p>
          <a:p>
            <a:pPr>
              <a:buNone/>
            </a:pPr>
            <a:r>
              <a:rPr lang="en-US" dirty="0">
                <a:latin typeface="Times New Roman"/>
                <a:ea typeface="+mn-lt"/>
                <a:cs typeface="+mn-lt"/>
              </a:rPr>
              <a:t>Functional Dependencies: </a:t>
            </a:r>
            <a:endParaRPr lang="en-US" dirty="0">
              <a:latin typeface="Times New Roman"/>
              <a:cs typeface="Times New Roman"/>
            </a:endParaRPr>
          </a:p>
          <a:p>
            <a:pPr>
              <a:buNone/>
            </a:pPr>
            <a:r>
              <a:rPr lang="en-US" u="sng" dirty="0">
                <a:latin typeface="Times New Roman"/>
                <a:ea typeface="+mn-lt"/>
                <a:cs typeface="+mn-lt"/>
              </a:rPr>
              <a:t>(</a:t>
            </a:r>
            <a:r>
              <a:rPr lang="en-US" u="sng" dirty="0" err="1">
                <a:latin typeface="Times New Roman"/>
                <a:ea typeface="+mn-lt"/>
                <a:cs typeface="+mn-lt"/>
              </a:rPr>
              <a:t>LoanNumber</a:t>
            </a:r>
            <a:r>
              <a:rPr lang="en-US" dirty="0">
                <a:latin typeface="Times New Roman"/>
                <a:ea typeface="+mn-lt"/>
                <a:cs typeface="+mn-lt"/>
              </a:rPr>
              <a:t>) --&gt;  (</a:t>
            </a:r>
            <a:r>
              <a:rPr lang="en-US" dirty="0" err="1">
                <a:latin typeface="Times New Roman"/>
                <a:ea typeface="+mn-lt"/>
                <a:cs typeface="+mn-lt"/>
              </a:rPr>
              <a:t>LoanAmount</a:t>
            </a:r>
            <a:r>
              <a:rPr lang="en-US" dirty="0">
                <a:latin typeface="Times New Roman"/>
                <a:ea typeface="+mn-lt"/>
                <a:cs typeface="+mn-lt"/>
              </a:rPr>
              <a:t>, </a:t>
            </a:r>
            <a:r>
              <a:rPr lang="en-US" dirty="0" err="1">
                <a:latin typeface="Times New Roman"/>
                <a:ea typeface="+mn-lt"/>
                <a:cs typeface="+mn-lt"/>
              </a:rPr>
              <a:t>LoanApprovalDate</a:t>
            </a:r>
            <a:r>
              <a:rPr lang="en-US" dirty="0">
                <a:latin typeface="Times New Roman"/>
                <a:ea typeface="+mn-lt"/>
                <a:cs typeface="+mn-lt"/>
              </a:rPr>
              <a:t>, </a:t>
            </a:r>
            <a:r>
              <a:rPr lang="en-US" dirty="0" err="1">
                <a:latin typeface="Times New Roman"/>
                <a:ea typeface="+mn-lt"/>
                <a:cs typeface="+mn-lt"/>
              </a:rPr>
              <a:t>LoanType</a:t>
            </a:r>
            <a:r>
              <a:rPr lang="en-US" dirty="0">
                <a:latin typeface="Times New Roman"/>
                <a:ea typeface="+mn-lt"/>
                <a:cs typeface="+mn-lt"/>
              </a:rPr>
              <a:t>) </a:t>
            </a:r>
            <a:endParaRPr lang="en-US">
              <a:latin typeface="Times New Roman"/>
              <a:cs typeface="Times New Roman"/>
            </a:endParaRPr>
          </a:p>
          <a:p>
            <a:pPr>
              <a:buNone/>
            </a:pPr>
            <a:r>
              <a:rPr lang="en-US" sz="3200" dirty="0">
                <a:latin typeface="Times New Roman"/>
                <a:ea typeface="+mn-lt"/>
                <a:cs typeface="+mn-lt"/>
              </a:rPr>
              <a:t>  </a:t>
            </a:r>
            <a:endParaRPr lang="en-US" sz="3200">
              <a:latin typeface="Times New Roman"/>
              <a:cs typeface="Times New Roman"/>
            </a:endParaRPr>
          </a:p>
          <a:p>
            <a:pPr>
              <a:buNone/>
            </a:pPr>
            <a:r>
              <a:rPr lang="en-US" sz="3200" dirty="0">
                <a:solidFill>
                  <a:schemeClr val="accent1"/>
                </a:solidFill>
                <a:latin typeface="Times New Roman"/>
                <a:ea typeface="+mn-lt"/>
                <a:cs typeface="+mn-lt"/>
              </a:rPr>
              <a:t>2a) CUSTOMER</a:t>
            </a:r>
            <a:r>
              <a:rPr lang="en-US" sz="4000" dirty="0">
                <a:latin typeface="Times New Roman"/>
                <a:ea typeface="+mn-lt"/>
                <a:cs typeface="+mn-lt"/>
              </a:rPr>
              <a:t> </a:t>
            </a:r>
            <a:r>
              <a:rPr lang="en-US" dirty="0">
                <a:latin typeface="Times New Roman"/>
                <a:ea typeface="+mn-lt"/>
                <a:cs typeface="+mn-lt"/>
              </a:rPr>
              <a:t>(</a:t>
            </a:r>
            <a:r>
              <a:rPr lang="en-US" u="sng" dirty="0" err="1">
                <a:latin typeface="Times New Roman"/>
                <a:ea typeface="+mn-lt"/>
                <a:cs typeface="+mn-lt"/>
              </a:rPr>
              <a:t>Customer_id</a:t>
            </a:r>
            <a:r>
              <a:rPr lang="en-US" dirty="0">
                <a:latin typeface="Times New Roman"/>
                <a:ea typeface="+mn-lt"/>
                <a:cs typeface="+mn-lt"/>
              </a:rPr>
              <a:t>, </a:t>
            </a:r>
            <a:r>
              <a:rPr lang="en-US" dirty="0" err="1">
                <a:latin typeface="Times New Roman"/>
                <a:ea typeface="+mn-lt"/>
                <a:cs typeface="+mn-lt"/>
              </a:rPr>
              <a:t>AccountID</a:t>
            </a:r>
            <a:r>
              <a:rPr lang="en-US" dirty="0">
                <a:latin typeface="Times New Roman"/>
                <a:ea typeface="+mn-lt"/>
                <a:cs typeface="+mn-lt"/>
              </a:rPr>
              <a:t>, </a:t>
            </a:r>
            <a:r>
              <a:rPr lang="en-US" dirty="0" err="1">
                <a:latin typeface="Times New Roman"/>
                <a:ea typeface="+mn-lt"/>
                <a:cs typeface="+mn-lt"/>
              </a:rPr>
              <a:t>UserLoginID</a:t>
            </a:r>
            <a:r>
              <a:rPr lang="en-US" dirty="0">
                <a:latin typeface="Times New Roman"/>
                <a:ea typeface="+mn-lt"/>
                <a:cs typeface="+mn-lt"/>
              </a:rPr>
              <a:t>, </a:t>
            </a:r>
            <a:r>
              <a:rPr lang="en-US" dirty="0" err="1">
                <a:latin typeface="Times New Roman"/>
                <a:ea typeface="+mn-lt"/>
                <a:cs typeface="+mn-lt"/>
              </a:rPr>
              <a:t>Customer_firstName</a:t>
            </a:r>
            <a:r>
              <a:rPr lang="en-US" dirty="0">
                <a:latin typeface="Times New Roman"/>
                <a:ea typeface="+mn-lt"/>
                <a:cs typeface="+mn-lt"/>
              </a:rPr>
              <a:t>, </a:t>
            </a:r>
            <a:r>
              <a:rPr lang="en-US" dirty="0" err="1">
                <a:latin typeface="Times New Roman"/>
                <a:ea typeface="+mn-lt"/>
                <a:cs typeface="+mn-lt"/>
              </a:rPr>
              <a:t>Customer_lastName</a:t>
            </a:r>
            <a:r>
              <a:rPr lang="en-US" dirty="0">
                <a:latin typeface="Times New Roman"/>
                <a:ea typeface="+mn-lt"/>
                <a:cs typeface="+mn-lt"/>
              </a:rPr>
              <a:t>, </a:t>
            </a:r>
            <a:r>
              <a:rPr lang="en-US" dirty="0" err="1">
                <a:latin typeface="Times New Roman"/>
                <a:ea typeface="+mn-lt"/>
                <a:cs typeface="+mn-lt"/>
              </a:rPr>
              <a:t>Customer_Gender</a:t>
            </a:r>
            <a:r>
              <a:rPr lang="en-US" dirty="0">
                <a:latin typeface="Times New Roman"/>
                <a:ea typeface="+mn-lt"/>
                <a:cs typeface="+mn-lt"/>
              </a:rPr>
              <a:t>, DOB, </a:t>
            </a:r>
            <a:r>
              <a:rPr lang="en-US" dirty="0" err="1">
                <a:latin typeface="Times New Roman"/>
                <a:ea typeface="+mn-lt"/>
                <a:cs typeface="+mn-lt"/>
              </a:rPr>
              <a:t>Customer_Address</a:t>
            </a:r>
            <a:r>
              <a:rPr lang="en-US" dirty="0">
                <a:latin typeface="Times New Roman"/>
                <a:ea typeface="+mn-lt"/>
                <a:cs typeface="+mn-lt"/>
              </a:rPr>
              <a:t>,                                  </a:t>
            </a:r>
            <a:r>
              <a:rPr lang="en-US" dirty="0" err="1">
                <a:latin typeface="Times New Roman"/>
                <a:ea typeface="+mn-lt"/>
                <a:cs typeface="+mn-lt"/>
              </a:rPr>
              <a:t>Email_Id</a:t>
            </a:r>
            <a:r>
              <a:rPr lang="en-US" dirty="0">
                <a:latin typeface="Times New Roman"/>
                <a:ea typeface="+mn-lt"/>
                <a:cs typeface="+mn-lt"/>
              </a:rPr>
              <a:t>, </a:t>
            </a:r>
            <a:r>
              <a:rPr lang="en-US" dirty="0" err="1">
                <a:latin typeface="Times New Roman"/>
                <a:ea typeface="+mn-lt"/>
                <a:cs typeface="+mn-lt"/>
              </a:rPr>
              <a:t>Mobile_no</a:t>
            </a:r>
            <a:r>
              <a:rPr lang="en-US" dirty="0">
                <a:latin typeface="Times New Roman"/>
                <a:ea typeface="+mn-lt"/>
                <a:cs typeface="+mn-lt"/>
              </a:rPr>
              <a:t>) </a:t>
            </a:r>
            <a:endParaRPr lang="en-US">
              <a:latin typeface="Times New Roman"/>
              <a:cs typeface="Times New Roman"/>
            </a:endParaRPr>
          </a:p>
          <a:p>
            <a:pPr>
              <a:buNone/>
            </a:pPr>
            <a:r>
              <a:rPr lang="en-US" dirty="0">
                <a:latin typeface="Times New Roman"/>
                <a:ea typeface="+mn-lt"/>
                <a:cs typeface="+mn-lt"/>
              </a:rPr>
              <a:t>Functional Dependencies: </a:t>
            </a:r>
            <a:endParaRPr lang="en-US">
              <a:latin typeface="Times New Roman"/>
              <a:cs typeface="Times New Roman"/>
            </a:endParaRPr>
          </a:p>
          <a:p>
            <a:pPr>
              <a:buNone/>
            </a:pPr>
            <a:r>
              <a:rPr lang="en-US" u="sng" dirty="0">
                <a:latin typeface="Times New Roman"/>
                <a:ea typeface="+mn-lt"/>
                <a:cs typeface="+mn-lt"/>
              </a:rPr>
              <a:t>(</a:t>
            </a:r>
            <a:r>
              <a:rPr lang="en-US" u="sng" dirty="0" err="1">
                <a:latin typeface="Times New Roman"/>
                <a:ea typeface="+mn-lt"/>
                <a:cs typeface="+mn-lt"/>
              </a:rPr>
              <a:t>Customer_id</a:t>
            </a:r>
            <a:r>
              <a:rPr lang="en-US" dirty="0">
                <a:latin typeface="Times New Roman"/>
                <a:ea typeface="+mn-lt"/>
                <a:cs typeface="+mn-lt"/>
              </a:rPr>
              <a:t>) --&gt; (</a:t>
            </a:r>
            <a:r>
              <a:rPr lang="en-US" dirty="0" err="1">
                <a:latin typeface="Times New Roman"/>
                <a:ea typeface="+mn-lt"/>
                <a:cs typeface="+mn-lt"/>
              </a:rPr>
              <a:t>AccountID</a:t>
            </a:r>
            <a:r>
              <a:rPr lang="en-US" dirty="0">
                <a:latin typeface="Times New Roman"/>
                <a:ea typeface="+mn-lt"/>
                <a:cs typeface="+mn-lt"/>
              </a:rPr>
              <a:t>, </a:t>
            </a:r>
            <a:r>
              <a:rPr lang="en-US" dirty="0" err="1">
                <a:latin typeface="Times New Roman"/>
                <a:ea typeface="+mn-lt"/>
                <a:cs typeface="+mn-lt"/>
              </a:rPr>
              <a:t>UserLoginID</a:t>
            </a:r>
            <a:r>
              <a:rPr lang="en-US" dirty="0">
                <a:latin typeface="Times New Roman"/>
                <a:ea typeface="+mn-lt"/>
                <a:cs typeface="+mn-lt"/>
              </a:rPr>
              <a:t>, </a:t>
            </a:r>
            <a:r>
              <a:rPr lang="en-US" dirty="0" err="1">
                <a:latin typeface="Times New Roman"/>
                <a:ea typeface="+mn-lt"/>
                <a:cs typeface="+mn-lt"/>
              </a:rPr>
              <a:t>Customer_firstName</a:t>
            </a:r>
            <a:r>
              <a:rPr lang="en-US" dirty="0">
                <a:latin typeface="Times New Roman"/>
                <a:ea typeface="+mn-lt"/>
                <a:cs typeface="+mn-lt"/>
              </a:rPr>
              <a:t>, </a:t>
            </a:r>
            <a:r>
              <a:rPr lang="en-US" dirty="0" err="1">
                <a:latin typeface="Times New Roman"/>
                <a:ea typeface="+mn-lt"/>
                <a:cs typeface="+mn-lt"/>
              </a:rPr>
              <a:t>Customer_lastName</a:t>
            </a:r>
            <a:r>
              <a:rPr lang="en-US" dirty="0">
                <a:latin typeface="Times New Roman"/>
                <a:ea typeface="+mn-lt"/>
                <a:cs typeface="+mn-lt"/>
              </a:rPr>
              <a:t>, </a:t>
            </a:r>
            <a:r>
              <a:rPr lang="en-US" dirty="0" err="1">
                <a:latin typeface="Times New Roman"/>
                <a:ea typeface="+mn-lt"/>
                <a:cs typeface="+mn-lt"/>
              </a:rPr>
              <a:t>Customer_Gender</a:t>
            </a:r>
            <a:r>
              <a:rPr lang="en-US" dirty="0">
                <a:latin typeface="Times New Roman"/>
                <a:ea typeface="+mn-lt"/>
                <a:cs typeface="+mn-lt"/>
              </a:rPr>
              <a:t>, DOB, </a:t>
            </a:r>
            <a:r>
              <a:rPr lang="en-US" dirty="0" err="1">
                <a:latin typeface="Times New Roman"/>
                <a:ea typeface="+mn-lt"/>
                <a:cs typeface="+mn-lt"/>
              </a:rPr>
              <a:t>Customer_Address</a:t>
            </a:r>
            <a:r>
              <a:rPr lang="en-US" dirty="0">
                <a:latin typeface="Times New Roman"/>
                <a:ea typeface="+mn-lt"/>
                <a:cs typeface="+mn-lt"/>
              </a:rPr>
              <a:t>, </a:t>
            </a:r>
            <a:r>
              <a:rPr lang="en-US" dirty="0" err="1">
                <a:latin typeface="Times New Roman"/>
                <a:ea typeface="+mn-lt"/>
                <a:cs typeface="+mn-lt"/>
              </a:rPr>
              <a:t>Email_Id</a:t>
            </a:r>
            <a:r>
              <a:rPr lang="en-US" dirty="0">
                <a:latin typeface="Times New Roman"/>
                <a:ea typeface="+mn-lt"/>
                <a:cs typeface="+mn-lt"/>
              </a:rPr>
              <a:t>,                                          Zip_code) </a:t>
            </a:r>
            <a:endParaRPr lang="en-US">
              <a:latin typeface="Times New Roman"/>
              <a:cs typeface="Times New Roman"/>
            </a:endParaRPr>
          </a:p>
          <a:p>
            <a:pPr>
              <a:buNone/>
            </a:pPr>
            <a:r>
              <a:rPr lang="en-US" dirty="0">
                <a:latin typeface="Times New Roman"/>
                <a:ea typeface="+mn-lt"/>
                <a:cs typeface="+mn-lt"/>
              </a:rPr>
              <a:t>  </a:t>
            </a:r>
            <a:endParaRPr lang="en-US" dirty="0">
              <a:latin typeface="Times New Roman"/>
              <a:cs typeface="Times New Roman"/>
            </a:endParaRPr>
          </a:p>
          <a:p>
            <a:pPr>
              <a:buNone/>
            </a:pPr>
            <a:r>
              <a:rPr lang="en-US" dirty="0">
                <a:solidFill>
                  <a:schemeClr val="accent1"/>
                </a:solidFill>
                <a:latin typeface="Times New Roman"/>
                <a:ea typeface="+mn-lt"/>
                <a:cs typeface="+mn-lt"/>
              </a:rPr>
              <a:t>2b) </a:t>
            </a:r>
            <a:r>
              <a:rPr lang="en-US" sz="4000" dirty="0" err="1">
                <a:solidFill>
                  <a:schemeClr val="accent1"/>
                </a:solidFill>
                <a:latin typeface="Times New Roman"/>
                <a:ea typeface="+mn-lt"/>
                <a:cs typeface="+mn-lt"/>
              </a:rPr>
              <a:t>State_city</a:t>
            </a:r>
            <a:r>
              <a:rPr lang="en-US" sz="4000" dirty="0">
                <a:solidFill>
                  <a:schemeClr val="accent1"/>
                </a:solidFill>
                <a:latin typeface="Times New Roman"/>
                <a:ea typeface="+mn-lt"/>
                <a:cs typeface="+mn-lt"/>
              </a:rPr>
              <a:t> </a:t>
            </a:r>
            <a:r>
              <a:rPr lang="en-US" dirty="0">
                <a:latin typeface="Times New Roman"/>
                <a:ea typeface="+mn-lt"/>
                <a:cs typeface="+mn-lt"/>
              </a:rPr>
              <a:t>(</a:t>
            </a:r>
            <a:r>
              <a:rPr lang="en-US" u="sng" dirty="0" err="1">
                <a:latin typeface="Times New Roman"/>
                <a:ea typeface="+mn-lt"/>
                <a:cs typeface="+mn-lt"/>
              </a:rPr>
              <a:t>City</a:t>
            </a:r>
            <a:r>
              <a:rPr lang="en-US" dirty="0" err="1">
                <a:latin typeface="Times New Roman"/>
                <a:ea typeface="+mn-lt"/>
                <a:cs typeface="+mn-lt"/>
              </a:rPr>
              <a:t>,State</a:t>
            </a:r>
            <a:r>
              <a:rPr lang="en-US" dirty="0">
                <a:latin typeface="Times New Roman"/>
                <a:ea typeface="+mn-lt"/>
                <a:cs typeface="+mn-lt"/>
              </a:rPr>
              <a:t>) </a:t>
            </a:r>
            <a:endParaRPr lang="en-US" dirty="0">
              <a:latin typeface="Times New Roman"/>
              <a:cs typeface="Calibri"/>
            </a:endParaRPr>
          </a:p>
          <a:p>
            <a:pPr>
              <a:buNone/>
            </a:pPr>
            <a:r>
              <a:rPr lang="en-US" dirty="0">
                <a:latin typeface="Times New Roman"/>
                <a:ea typeface="+mn-lt"/>
                <a:cs typeface="+mn-lt"/>
              </a:rPr>
              <a:t>Functional Dependencies: </a:t>
            </a:r>
            <a:endParaRPr lang="en-US">
              <a:latin typeface="Times New Roman"/>
              <a:cs typeface="Times New Roman"/>
            </a:endParaRPr>
          </a:p>
          <a:p>
            <a:pPr>
              <a:buNone/>
            </a:pPr>
            <a:r>
              <a:rPr lang="en-US" dirty="0">
                <a:latin typeface="Times New Roman"/>
                <a:ea typeface="+mn-lt"/>
                <a:cs typeface="+mn-lt"/>
              </a:rPr>
              <a:t>(City) --&gt; (State) </a:t>
            </a:r>
            <a:endParaRPr lang="en-US" dirty="0">
              <a:latin typeface="Times New Roman"/>
              <a:cs typeface="Times New Roman"/>
            </a:endParaRPr>
          </a:p>
          <a:p>
            <a:pPr>
              <a:buNone/>
            </a:pPr>
            <a:r>
              <a:rPr lang="en-US" dirty="0">
                <a:latin typeface="Times New Roman"/>
                <a:ea typeface="+mn-lt"/>
                <a:cs typeface="+mn-lt"/>
              </a:rPr>
              <a:t>  </a:t>
            </a:r>
            <a:endParaRPr lang="en-US" dirty="0">
              <a:latin typeface="Times New Roman"/>
              <a:cs typeface="Times New Roman"/>
            </a:endParaRPr>
          </a:p>
          <a:p>
            <a:pPr>
              <a:buNone/>
            </a:pPr>
            <a:r>
              <a:rPr lang="en-US" dirty="0">
                <a:solidFill>
                  <a:schemeClr val="accent1"/>
                </a:solidFill>
                <a:latin typeface="Times New Roman"/>
                <a:ea typeface="+mn-lt"/>
                <a:cs typeface="+mn-lt"/>
              </a:rPr>
              <a:t>2c) Zip </a:t>
            </a:r>
            <a:r>
              <a:rPr lang="en-US" dirty="0">
                <a:latin typeface="Times New Roman"/>
                <a:ea typeface="+mn-lt"/>
                <a:cs typeface="+mn-lt"/>
              </a:rPr>
              <a:t>(</a:t>
            </a:r>
            <a:r>
              <a:rPr lang="en-US" dirty="0" err="1">
                <a:latin typeface="Times New Roman"/>
                <a:ea typeface="+mn-lt"/>
                <a:cs typeface="+mn-lt"/>
              </a:rPr>
              <a:t>Zip_code</a:t>
            </a:r>
            <a:r>
              <a:rPr lang="en-US" dirty="0">
                <a:latin typeface="Times New Roman"/>
                <a:ea typeface="+mn-lt"/>
                <a:cs typeface="+mn-lt"/>
              </a:rPr>
              <a:t>, City) </a:t>
            </a:r>
            <a:endParaRPr lang="en-US" dirty="0">
              <a:latin typeface="Times New Roman"/>
              <a:cs typeface="Calibri"/>
            </a:endParaRPr>
          </a:p>
          <a:p>
            <a:pPr>
              <a:buNone/>
            </a:pPr>
            <a:r>
              <a:rPr lang="en-US" dirty="0">
                <a:latin typeface="Times New Roman"/>
                <a:ea typeface="+mn-lt"/>
                <a:cs typeface="+mn-lt"/>
              </a:rPr>
              <a:t>Functional Dependencies: </a:t>
            </a:r>
            <a:endParaRPr lang="en-US">
              <a:latin typeface="Times New Roman"/>
              <a:cs typeface="Times New Roman"/>
            </a:endParaRPr>
          </a:p>
          <a:p>
            <a:pPr marL="0" indent="0">
              <a:buNone/>
            </a:pPr>
            <a:r>
              <a:rPr lang="en-US" dirty="0">
                <a:latin typeface="Times New Roman"/>
                <a:ea typeface="+mn-lt"/>
                <a:cs typeface="+mn-lt"/>
              </a:rPr>
              <a:t>(</a:t>
            </a:r>
            <a:r>
              <a:rPr lang="en-US" dirty="0" err="1">
                <a:latin typeface="Times New Roman"/>
                <a:ea typeface="+mn-lt"/>
                <a:cs typeface="+mn-lt"/>
              </a:rPr>
              <a:t>Zip_code</a:t>
            </a:r>
            <a:r>
              <a:rPr lang="en-US" dirty="0">
                <a:latin typeface="Times New Roman"/>
                <a:ea typeface="+mn-lt"/>
                <a:cs typeface="+mn-lt"/>
              </a:rPr>
              <a:t>) --&gt; (City) </a:t>
            </a:r>
            <a:endParaRPr lang="en-US" dirty="0">
              <a:latin typeface="Times New Roman"/>
              <a:cs typeface="Times New Roman"/>
            </a:endParaRPr>
          </a:p>
        </p:txBody>
      </p:sp>
    </p:spTree>
    <p:extLst>
      <p:ext uri="{BB962C8B-B14F-4D97-AF65-F5344CB8AC3E}">
        <p14:creationId xmlns:p14="http://schemas.microsoft.com/office/powerpoint/2010/main" val="3670778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DCB4-418F-44BD-8B94-7BAB060356D8}"/>
              </a:ext>
            </a:extLst>
          </p:cNvPr>
          <p:cNvSpPr>
            <a:spLocks noGrp="1"/>
          </p:cNvSpPr>
          <p:nvPr>
            <p:ph type="title"/>
          </p:nvPr>
        </p:nvSpPr>
        <p:spPr/>
        <p:txBody>
          <a:bodyPr/>
          <a:lstStyle/>
          <a:p>
            <a:r>
              <a:rPr lang="en-US" b="1" dirty="0">
                <a:solidFill>
                  <a:schemeClr val="accent1"/>
                </a:solidFill>
                <a:latin typeface="Times New Roman"/>
                <a:cs typeface="Calibri Light"/>
              </a:rPr>
              <a:t>BCNF</a:t>
            </a:r>
            <a:r>
              <a:rPr lang="en-US" dirty="0">
                <a:cs typeface="Calibri Light"/>
              </a:rPr>
              <a:t> </a:t>
            </a:r>
            <a:endParaRPr lang="en-US" dirty="0"/>
          </a:p>
        </p:txBody>
      </p:sp>
      <p:sp>
        <p:nvSpPr>
          <p:cNvPr id="3" name="Content Placeholder 2">
            <a:extLst>
              <a:ext uri="{FF2B5EF4-FFF2-40B4-BE49-F238E27FC236}">
                <a16:creationId xmlns:a16="http://schemas.microsoft.com/office/drawing/2014/main" id="{FCC8FF38-D242-4B8D-9A42-43B901CA2CCB}"/>
              </a:ext>
            </a:extLst>
          </p:cNvPr>
          <p:cNvSpPr>
            <a:spLocks noGrp="1"/>
          </p:cNvSpPr>
          <p:nvPr>
            <p:ph idx="1"/>
          </p:nvPr>
        </p:nvSpPr>
        <p:spPr/>
        <p:txBody>
          <a:bodyPr vert="horz" lIns="91440" tIns="45720" rIns="91440" bIns="45720" rtlCol="0" anchor="t">
            <a:normAutofit/>
          </a:bodyPr>
          <a:lstStyle/>
          <a:p>
            <a:pPr marL="0" indent="0">
              <a:buNone/>
            </a:pPr>
            <a:r>
              <a:rPr lang="en-US" dirty="0">
                <a:latin typeface="Times New Roman"/>
                <a:ea typeface="+mn-lt"/>
                <a:cs typeface="+mn-lt"/>
              </a:rPr>
              <a:t>1. Above relations are in 3NF. </a:t>
            </a:r>
          </a:p>
          <a:p>
            <a:pPr marL="0" indent="0">
              <a:buNone/>
            </a:pPr>
            <a:r>
              <a:rPr lang="en-US" dirty="0">
                <a:latin typeface="Times New Roman"/>
                <a:ea typeface="+mn-lt"/>
                <a:cs typeface="+mn-lt"/>
              </a:rPr>
              <a:t>2. In the above relations, one can see that only the super </a:t>
            </a:r>
          </a:p>
          <a:p>
            <a:pPr marL="0" indent="0">
              <a:buNone/>
            </a:pPr>
            <a:r>
              <a:rPr lang="en-US" dirty="0">
                <a:latin typeface="Times New Roman"/>
                <a:ea typeface="+mn-lt"/>
                <a:cs typeface="+mn-lt"/>
              </a:rPr>
              <a:t>     key determines all the other attributes in that relation. </a:t>
            </a:r>
            <a:endParaRPr lang="en-US">
              <a:latin typeface="Times New Roman"/>
              <a:cs typeface="Times New Roman"/>
            </a:endParaRPr>
          </a:p>
          <a:p>
            <a:pPr marL="0" indent="0">
              <a:buNone/>
            </a:pPr>
            <a:r>
              <a:rPr lang="en-US" dirty="0">
                <a:latin typeface="Times New Roman"/>
                <a:ea typeface="+mn-lt"/>
                <a:cs typeface="+mn-lt"/>
              </a:rPr>
              <a:t>          </a:t>
            </a:r>
          </a:p>
          <a:p>
            <a:pPr marL="0" indent="0">
              <a:buNone/>
            </a:pPr>
            <a:r>
              <a:rPr lang="en-US" dirty="0">
                <a:latin typeface="Times New Roman"/>
                <a:ea typeface="+mn-lt"/>
                <a:cs typeface="+mn-lt"/>
              </a:rPr>
              <a:t>        Therefore, so all the relations are in BCNF.</a:t>
            </a:r>
            <a:endParaRPr lang="en-US">
              <a:latin typeface="Times New Roman"/>
              <a:cs typeface="Calibri"/>
            </a:endParaRPr>
          </a:p>
        </p:txBody>
      </p:sp>
    </p:spTree>
    <p:extLst>
      <p:ext uri="{BB962C8B-B14F-4D97-AF65-F5344CB8AC3E}">
        <p14:creationId xmlns:p14="http://schemas.microsoft.com/office/powerpoint/2010/main" val="928990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277FD-E7CE-4FDB-B7F3-9680A3EC0D37}"/>
              </a:ext>
            </a:extLst>
          </p:cNvPr>
          <p:cNvSpPr>
            <a:spLocks noGrp="1"/>
          </p:cNvSpPr>
          <p:nvPr>
            <p:ph idx="1"/>
          </p:nvPr>
        </p:nvSpPr>
        <p:spPr>
          <a:xfrm>
            <a:off x="838200" y="133392"/>
            <a:ext cx="10515600" cy="6043571"/>
          </a:xfrm>
        </p:spPr>
        <p:txBody>
          <a:bodyPr vert="horz" lIns="91440" tIns="45720" rIns="91440" bIns="45720" rtlCol="0" anchor="t">
            <a:normAutofit/>
          </a:bodyPr>
          <a:lstStyle/>
          <a:p>
            <a:pPr>
              <a:buNone/>
            </a:pPr>
            <a:r>
              <a:rPr lang="en-US" sz="2400" b="1" dirty="0">
                <a:solidFill>
                  <a:schemeClr val="accent1"/>
                </a:solidFill>
                <a:latin typeface="Times New Roman"/>
                <a:ea typeface="+mn-lt"/>
                <a:cs typeface="+mn-lt"/>
              </a:rPr>
              <a:t>FINALIZED TABLES: </a:t>
            </a:r>
            <a:endParaRPr lang="en-US" sz="2400" b="1">
              <a:solidFill>
                <a:schemeClr val="accent1"/>
              </a:solidFill>
              <a:latin typeface="Times New Roman"/>
              <a:cs typeface="Times New Roman"/>
            </a:endParaRPr>
          </a:p>
          <a:p>
            <a:pPr>
              <a:buNone/>
            </a:pPr>
            <a:r>
              <a:rPr lang="en-US" sz="1800" dirty="0">
                <a:latin typeface="Times New Roman"/>
                <a:ea typeface="+mn-lt"/>
                <a:cs typeface="+mn-lt"/>
              </a:rPr>
              <a:t>  </a:t>
            </a:r>
            <a:endParaRPr lang="en-US" sz="1800">
              <a:latin typeface="Times New Roman"/>
              <a:cs typeface="Times New Roman"/>
            </a:endParaRPr>
          </a:p>
          <a:p>
            <a:pPr>
              <a:buNone/>
            </a:pPr>
            <a:r>
              <a:rPr lang="en-US" sz="1800" dirty="0">
                <a:solidFill>
                  <a:schemeClr val="accent1"/>
                </a:solidFill>
                <a:latin typeface="Times New Roman"/>
                <a:ea typeface="+mn-lt"/>
                <a:cs typeface="+mn-lt"/>
              </a:rPr>
              <a:t>1) ADMINISTRATOR</a:t>
            </a:r>
            <a:r>
              <a:rPr lang="en-US" sz="1800" dirty="0">
                <a:latin typeface="Times New Roman"/>
                <a:ea typeface="+mn-lt"/>
                <a:cs typeface="+mn-lt"/>
              </a:rPr>
              <a:t> (</a:t>
            </a:r>
            <a:r>
              <a:rPr lang="en-US" sz="1800" u="sng" dirty="0" err="1">
                <a:latin typeface="Times New Roman"/>
                <a:ea typeface="+mn-lt"/>
                <a:cs typeface="+mn-lt"/>
              </a:rPr>
              <a:t>Emp_id</a:t>
            </a:r>
            <a:r>
              <a:rPr lang="en-US" sz="1800" dirty="0">
                <a:latin typeface="Times New Roman"/>
                <a:ea typeface="+mn-lt"/>
                <a:cs typeface="+mn-lt"/>
              </a:rPr>
              <a:t>, </a:t>
            </a:r>
            <a:r>
              <a:rPr lang="en-US" sz="1800" dirty="0" err="1">
                <a:latin typeface="Times New Roman"/>
                <a:ea typeface="+mn-lt"/>
                <a:cs typeface="+mn-lt"/>
              </a:rPr>
              <a:t>Emp_firstName</a:t>
            </a:r>
            <a:r>
              <a:rPr lang="en-US" sz="1800" dirty="0">
                <a:latin typeface="Times New Roman"/>
                <a:ea typeface="+mn-lt"/>
                <a:cs typeface="+mn-lt"/>
              </a:rPr>
              <a:t>, </a:t>
            </a:r>
            <a:r>
              <a:rPr lang="en-US" sz="1800" dirty="0" err="1">
                <a:latin typeface="Times New Roman"/>
                <a:ea typeface="+mn-lt"/>
                <a:cs typeface="+mn-lt"/>
              </a:rPr>
              <a:t>Emp_lastName</a:t>
            </a:r>
            <a:r>
              <a:rPr lang="en-US" sz="1800" dirty="0">
                <a:latin typeface="Times New Roman"/>
                <a:ea typeface="+mn-lt"/>
                <a:cs typeface="+mn-lt"/>
              </a:rPr>
              <a:t>, </a:t>
            </a:r>
            <a:r>
              <a:rPr lang="en-US" sz="1800" dirty="0" err="1">
                <a:latin typeface="Times New Roman"/>
                <a:ea typeface="+mn-lt"/>
                <a:cs typeface="+mn-lt"/>
              </a:rPr>
              <a:t>Emp_Gender</a:t>
            </a:r>
            <a:r>
              <a:rPr lang="en-US" sz="1800" dirty="0">
                <a:latin typeface="Times New Roman"/>
                <a:ea typeface="+mn-lt"/>
                <a:cs typeface="+mn-lt"/>
              </a:rPr>
              <a:t>, </a:t>
            </a:r>
            <a:r>
              <a:rPr lang="en-US" sz="1800" dirty="0" err="1">
                <a:latin typeface="Times New Roman"/>
                <a:ea typeface="+mn-lt"/>
                <a:cs typeface="+mn-lt"/>
              </a:rPr>
              <a:t>Emp_DOB</a:t>
            </a:r>
            <a:r>
              <a:rPr lang="en-US" sz="1800" dirty="0">
                <a:latin typeface="Times New Roman"/>
                <a:ea typeface="+mn-lt"/>
                <a:cs typeface="+mn-lt"/>
              </a:rPr>
              <a:t>, </a:t>
            </a:r>
            <a:r>
              <a:rPr lang="en-US" sz="1800" dirty="0" err="1">
                <a:latin typeface="Times New Roman"/>
                <a:ea typeface="+mn-lt"/>
                <a:cs typeface="+mn-lt"/>
              </a:rPr>
              <a:t>Emp_Designation</a:t>
            </a:r>
            <a:r>
              <a:rPr lang="en-US" sz="1800" dirty="0">
                <a:latin typeface="Times New Roman"/>
                <a:ea typeface="+mn-lt"/>
                <a:cs typeface="+mn-lt"/>
              </a:rPr>
              <a:t>, </a:t>
            </a:r>
            <a:r>
              <a:rPr lang="en-US" sz="1800" dirty="0" err="1">
                <a:latin typeface="Times New Roman"/>
                <a:ea typeface="+mn-lt"/>
                <a:cs typeface="+mn-lt"/>
              </a:rPr>
              <a:t>Hired_date</a:t>
            </a:r>
            <a:r>
              <a:rPr lang="en-US" sz="1800" dirty="0">
                <a:latin typeface="Times New Roman"/>
                <a:ea typeface="+mn-lt"/>
                <a:cs typeface="+mn-lt"/>
              </a:rPr>
              <a:t>, </a:t>
            </a:r>
            <a:r>
              <a:rPr lang="en-US" sz="1800" dirty="0" err="1">
                <a:latin typeface="Times New Roman"/>
                <a:ea typeface="+mn-lt"/>
                <a:cs typeface="+mn-lt"/>
              </a:rPr>
              <a:t>Emp_workingStatus</a:t>
            </a:r>
            <a:r>
              <a:rPr lang="en-US" sz="1800" dirty="0">
                <a:latin typeface="Times New Roman"/>
                <a:ea typeface="+mn-lt"/>
                <a:cs typeface="+mn-lt"/>
              </a:rPr>
              <a:t>) </a:t>
            </a:r>
            <a:endParaRPr lang="en-US" sz="1800">
              <a:latin typeface="Times New Roman"/>
              <a:cs typeface="Times New Roman"/>
            </a:endParaRPr>
          </a:p>
          <a:p>
            <a:pPr>
              <a:buNone/>
            </a:pPr>
            <a:r>
              <a:rPr lang="en-US" sz="1800" dirty="0">
                <a:latin typeface="Times New Roman"/>
                <a:ea typeface="+mn-lt"/>
                <a:cs typeface="+mn-lt"/>
              </a:rPr>
              <a:t>  </a:t>
            </a:r>
            <a:endParaRPr lang="en-US" sz="1800">
              <a:latin typeface="Times New Roman"/>
              <a:cs typeface="Times New Roman"/>
            </a:endParaRPr>
          </a:p>
          <a:p>
            <a:pPr>
              <a:buNone/>
            </a:pPr>
            <a:r>
              <a:rPr lang="en-US" sz="1800" dirty="0">
                <a:solidFill>
                  <a:schemeClr val="accent1"/>
                </a:solidFill>
                <a:latin typeface="Times New Roman"/>
                <a:ea typeface="+mn-lt"/>
                <a:cs typeface="+mn-lt"/>
              </a:rPr>
              <a:t>2) CUSTOMER</a:t>
            </a:r>
            <a:r>
              <a:rPr lang="en-US" sz="1800" dirty="0">
                <a:latin typeface="Times New Roman"/>
                <a:ea typeface="+mn-lt"/>
                <a:cs typeface="+mn-lt"/>
              </a:rPr>
              <a:t> (</a:t>
            </a:r>
            <a:r>
              <a:rPr lang="en-US" sz="1800" u="sng" dirty="0" err="1">
                <a:latin typeface="Times New Roman"/>
                <a:ea typeface="+mn-lt"/>
                <a:cs typeface="+mn-lt"/>
              </a:rPr>
              <a:t>Customer_id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Customer_firstName</a:t>
            </a:r>
            <a:r>
              <a:rPr lang="en-US" sz="1800" dirty="0">
                <a:latin typeface="Times New Roman"/>
                <a:ea typeface="+mn-lt"/>
                <a:cs typeface="+mn-lt"/>
              </a:rPr>
              <a:t>, </a:t>
            </a:r>
            <a:r>
              <a:rPr lang="en-US" sz="1800" dirty="0" err="1">
                <a:latin typeface="Times New Roman"/>
                <a:ea typeface="+mn-lt"/>
                <a:cs typeface="+mn-lt"/>
              </a:rPr>
              <a:t>Customer_lastName</a:t>
            </a:r>
            <a:r>
              <a:rPr lang="en-US" sz="1800" dirty="0">
                <a:latin typeface="Times New Roman"/>
                <a:ea typeface="+mn-lt"/>
                <a:cs typeface="+mn-lt"/>
              </a:rPr>
              <a:t>, </a:t>
            </a:r>
            <a:r>
              <a:rPr lang="en-US" sz="1800" dirty="0" err="1">
                <a:latin typeface="Times New Roman"/>
                <a:ea typeface="+mn-lt"/>
                <a:cs typeface="+mn-lt"/>
              </a:rPr>
              <a:t>Customer_Gender</a:t>
            </a:r>
            <a:r>
              <a:rPr lang="en-US" sz="1800" dirty="0">
                <a:latin typeface="Times New Roman"/>
                <a:ea typeface="+mn-lt"/>
                <a:cs typeface="+mn-lt"/>
              </a:rPr>
              <a:t>, DOB,  </a:t>
            </a:r>
            <a:r>
              <a:rPr lang="en-US" sz="1800" dirty="0" err="1">
                <a:latin typeface="Times New Roman"/>
                <a:ea typeface="+mn-lt"/>
                <a:cs typeface="+mn-lt"/>
              </a:rPr>
              <a:t>Customer_Address</a:t>
            </a:r>
            <a:r>
              <a:rPr lang="en-US" sz="1800" dirty="0">
                <a:latin typeface="Times New Roman"/>
                <a:ea typeface="+mn-lt"/>
                <a:cs typeface="+mn-lt"/>
              </a:rPr>
              <a:t>, </a:t>
            </a:r>
            <a:r>
              <a:rPr lang="en-US" sz="1800" dirty="0" err="1">
                <a:latin typeface="Times New Roman"/>
                <a:ea typeface="+mn-lt"/>
                <a:cs typeface="+mn-lt"/>
              </a:rPr>
              <a:t>Zip_code</a:t>
            </a:r>
            <a:r>
              <a:rPr lang="en-US" sz="1800" dirty="0">
                <a:latin typeface="Times New Roman"/>
                <a:ea typeface="+mn-lt"/>
                <a:cs typeface="+mn-lt"/>
              </a:rPr>
              <a:t>, </a:t>
            </a:r>
            <a:r>
              <a:rPr lang="en-US" sz="1800" dirty="0" err="1">
                <a:latin typeface="Times New Roman"/>
                <a:ea typeface="+mn-lt"/>
                <a:cs typeface="+mn-lt"/>
              </a:rPr>
              <a:t>Email_Id</a:t>
            </a:r>
            <a:r>
              <a:rPr lang="en-US" sz="1800" dirty="0">
                <a:latin typeface="Times New Roman"/>
                <a:ea typeface="+mn-lt"/>
                <a:cs typeface="+mn-lt"/>
              </a:rPr>
              <a:t>, </a:t>
            </a:r>
            <a:r>
              <a:rPr lang="en-US" sz="1800" dirty="0" err="1">
                <a:latin typeface="Times New Roman"/>
                <a:ea typeface="+mn-lt"/>
                <a:cs typeface="+mn-lt"/>
              </a:rPr>
              <a:t>Mobile_no</a:t>
            </a:r>
            <a:r>
              <a:rPr lang="en-US" sz="1800" dirty="0">
                <a:latin typeface="Times New Roman"/>
                <a:ea typeface="+mn-lt"/>
                <a:cs typeface="+mn-lt"/>
              </a:rPr>
              <a:t>) </a:t>
            </a:r>
            <a:endParaRPr lang="en-US" sz="1800">
              <a:latin typeface="Times New Roman"/>
              <a:cs typeface="Times New Roman"/>
            </a:endParaRPr>
          </a:p>
          <a:p>
            <a:pPr>
              <a:buNone/>
            </a:pPr>
            <a:r>
              <a:rPr lang="en-US" sz="1800" dirty="0">
                <a:latin typeface="Times New Roman"/>
                <a:ea typeface="+mn-lt"/>
                <a:cs typeface="+mn-lt"/>
              </a:rPr>
              <a:t>  </a:t>
            </a:r>
            <a:endParaRPr lang="en-US" sz="1800">
              <a:latin typeface="Times New Roman"/>
              <a:cs typeface="Times New Roman"/>
            </a:endParaRPr>
          </a:p>
          <a:p>
            <a:pPr>
              <a:buNone/>
            </a:pPr>
            <a:r>
              <a:rPr lang="en-US" sz="1800" dirty="0">
                <a:solidFill>
                  <a:schemeClr val="accent1"/>
                </a:solidFill>
                <a:latin typeface="Times New Roman"/>
                <a:ea typeface="+mn-lt"/>
                <a:cs typeface="+mn-lt"/>
              </a:rPr>
              <a:t>3) ACCOUNT-DETAILS</a:t>
            </a:r>
            <a:r>
              <a:rPr lang="en-US" sz="1800" b="1" dirty="0">
                <a:latin typeface="Times New Roman"/>
                <a:ea typeface="+mn-lt"/>
                <a:cs typeface="+mn-lt"/>
              </a:rPr>
              <a:t> </a:t>
            </a:r>
            <a:r>
              <a:rPr lang="en-US" sz="1800" dirty="0">
                <a:latin typeface="Times New Roman"/>
                <a:ea typeface="+mn-lt"/>
                <a:cs typeface="+mn-lt"/>
              </a:rPr>
              <a:t>(</a:t>
            </a:r>
            <a:r>
              <a:rPr lang="en-US" sz="1800" u="sng"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CurrentBalance</a:t>
            </a:r>
            <a:r>
              <a:rPr lang="en-US" sz="1800" dirty="0">
                <a:latin typeface="Times New Roman"/>
                <a:ea typeface="+mn-lt"/>
                <a:cs typeface="+mn-lt"/>
              </a:rPr>
              <a:t>, </a:t>
            </a:r>
            <a:r>
              <a:rPr lang="en-US" sz="1800" dirty="0" err="1">
                <a:latin typeface="Times New Roman"/>
                <a:ea typeface="+mn-lt"/>
                <a:cs typeface="+mn-lt"/>
              </a:rPr>
              <a:t>AccountType</a:t>
            </a:r>
            <a:r>
              <a:rPr lang="en-US" sz="1800" dirty="0">
                <a:latin typeface="Times New Roman"/>
                <a:ea typeface="+mn-lt"/>
                <a:cs typeface="+mn-lt"/>
              </a:rPr>
              <a:t>, </a:t>
            </a:r>
            <a:r>
              <a:rPr lang="en-US" sz="1800" dirty="0" err="1">
                <a:latin typeface="Times New Roman"/>
                <a:ea typeface="+mn-lt"/>
                <a:cs typeface="+mn-lt"/>
              </a:rPr>
              <a:t>AccountStatus</a:t>
            </a:r>
            <a:r>
              <a:rPr lang="en-US" sz="1800" dirty="0">
                <a:latin typeface="Times New Roman"/>
                <a:ea typeface="+mn-lt"/>
                <a:cs typeface="+mn-lt"/>
              </a:rPr>
              <a:t>, </a:t>
            </a:r>
            <a:r>
              <a:rPr lang="en-US" sz="1800" dirty="0" err="1">
                <a:latin typeface="Times New Roman"/>
                <a:ea typeface="+mn-lt"/>
                <a:cs typeface="+mn-lt"/>
              </a:rPr>
              <a:t>SavingsInterestRate</a:t>
            </a:r>
            <a:r>
              <a:rPr lang="en-US" sz="1800" dirty="0">
                <a:latin typeface="Times New Roman"/>
                <a:ea typeface="+mn-lt"/>
                <a:cs typeface="+mn-lt"/>
              </a:rPr>
              <a:t>) </a:t>
            </a:r>
            <a:endParaRPr lang="en-US" sz="1800">
              <a:latin typeface="Times New Roman"/>
              <a:cs typeface="Times New Roman"/>
            </a:endParaRPr>
          </a:p>
          <a:p>
            <a:pPr>
              <a:buNone/>
            </a:pPr>
            <a:r>
              <a:rPr lang="en-US" sz="1800" dirty="0">
                <a:latin typeface="Times New Roman"/>
                <a:ea typeface="+mn-lt"/>
                <a:cs typeface="+mn-lt"/>
              </a:rPr>
              <a:t>  </a:t>
            </a:r>
            <a:endParaRPr lang="en-US" sz="1800">
              <a:latin typeface="Times New Roman"/>
              <a:cs typeface="Times New Roman"/>
            </a:endParaRPr>
          </a:p>
          <a:p>
            <a:pPr marL="0" indent="0">
              <a:buNone/>
            </a:pPr>
            <a:r>
              <a:rPr lang="en-US" sz="1800" dirty="0">
                <a:solidFill>
                  <a:schemeClr val="accent1"/>
                </a:solidFill>
                <a:latin typeface="Times New Roman"/>
                <a:ea typeface="+mn-lt"/>
                <a:cs typeface="+mn-lt"/>
              </a:rPr>
              <a:t>4) REGISTRATION</a:t>
            </a:r>
            <a:r>
              <a:rPr lang="en-US" sz="1800" b="1" dirty="0">
                <a:solidFill>
                  <a:schemeClr val="accent1"/>
                </a:solidFill>
                <a:latin typeface="Times New Roman"/>
                <a:ea typeface="+mn-lt"/>
                <a:cs typeface="+mn-lt"/>
              </a:rPr>
              <a:t> </a:t>
            </a:r>
            <a:r>
              <a:rPr lang="en-US" sz="1800" dirty="0">
                <a:latin typeface="Times New Roman"/>
                <a:ea typeface="+mn-lt"/>
                <a:cs typeface="+mn-lt"/>
              </a:rPr>
              <a:t>(</a:t>
            </a:r>
            <a:r>
              <a:rPr lang="en-US" sz="1800" dirty="0" err="1">
                <a:latin typeface="Times New Roman"/>
                <a:ea typeface="+mn-lt"/>
                <a:cs typeface="+mn-lt"/>
              </a:rPr>
              <a:t>RegisterID</a:t>
            </a:r>
            <a:r>
              <a:rPr lang="en-US" sz="1800" dirty="0">
                <a:latin typeface="Times New Roman"/>
                <a:ea typeface="+mn-lt"/>
                <a:cs typeface="+mn-lt"/>
              </a:rPr>
              <a:t>, </a:t>
            </a:r>
            <a:r>
              <a:rPr lang="en-US" sz="1800" dirty="0" err="1">
                <a:latin typeface="Times New Roman"/>
                <a:ea typeface="+mn-lt"/>
                <a:cs typeface="+mn-lt"/>
              </a:rPr>
              <a:t>UserName</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Password, </a:t>
            </a:r>
            <a:r>
              <a:rPr lang="en-US" sz="1800" dirty="0" err="1">
                <a:latin typeface="Times New Roman"/>
                <a:ea typeface="+mn-lt"/>
                <a:cs typeface="+mn-lt"/>
              </a:rPr>
              <a:t>Email_Id</a:t>
            </a:r>
            <a:r>
              <a:rPr lang="en-US" sz="1800" dirty="0">
                <a:latin typeface="Times New Roman"/>
                <a:ea typeface="+mn-lt"/>
                <a:cs typeface="+mn-lt"/>
              </a:rPr>
              <a:t>, Mobile) </a:t>
            </a:r>
          </a:p>
          <a:p>
            <a:pPr marL="0" indent="0">
              <a:buNone/>
            </a:pPr>
            <a:endParaRPr lang="en-US" sz="1800" dirty="0">
              <a:latin typeface="Times New Roman"/>
              <a:ea typeface="+mn-lt"/>
              <a:cs typeface="+mn-lt"/>
            </a:endParaRPr>
          </a:p>
          <a:p>
            <a:pPr marL="0" indent="0">
              <a:buNone/>
            </a:pPr>
            <a:r>
              <a:rPr lang="en-US" sz="1800" dirty="0">
                <a:solidFill>
                  <a:schemeClr val="accent1"/>
                </a:solidFill>
                <a:latin typeface="Times New Roman"/>
                <a:ea typeface="+mn-lt"/>
                <a:cs typeface="+mn-lt"/>
              </a:rPr>
              <a:t>5) SECURITY_ANSS</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Security_QuestID</a:t>
            </a:r>
            <a:r>
              <a:rPr lang="en-US" sz="1800" dirty="0">
                <a:latin typeface="Times New Roman"/>
                <a:ea typeface="+mn-lt"/>
                <a:cs typeface="+mn-lt"/>
              </a:rPr>
              <a:t>, </a:t>
            </a:r>
            <a:r>
              <a:rPr lang="en-US" sz="1800" dirty="0" err="1">
                <a:latin typeface="Times New Roman"/>
                <a:ea typeface="+mn-lt"/>
                <a:cs typeface="+mn-lt"/>
              </a:rPr>
              <a:t>Security_Ans</a:t>
            </a:r>
            <a:r>
              <a:rPr lang="en-US" sz="1800" dirty="0">
                <a:latin typeface="Times New Roman"/>
                <a:ea typeface="+mn-lt"/>
                <a:cs typeface="+mn-lt"/>
              </a:rPr>
              <a:t>)</a:t>
            </a:r>
            <a:endParaRPr lang="en-US" sz="1800">
              <a:latin typeface="Times New Roman"/>
              <a:cs typeface="Times New Roman"/>
            </a:endParaRPr>
          </a:p>
        </p:txBody>
      </p:sp>
    </p:spTree>
    <p:extLst>
      <p:ext uri="{BB962C8B-B14F-4D97-AF65-F5344CB8AC3E}">
        <p14:creationId xmlns:p14="http://schemas.microsoft.com/office/powerpoint/2010/main" val="3712656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6ED60-AFC7-40BE-A4A6-AEB054937B04}"/>
              </a:ext>
            </a:extLst>
          </p:cNvPr>
          <p:cNvSpPr>
            <a:spLocks noGrp="1"/>
          </p:cNvSpPr>
          <p:nvPr>
            <p:ph idx="1"/>
          </p:nvPr>
        </p:nvSpPr>
        <p:spPr>
          <a:xfrm>
            <a:off x="838200" y="242250"/>
            <a:ext cx="10515600" cy="6271180"/>
          </a:xfrm>
        </p:spPr>
        <p:txBody>
          <a:bodyPr vert="horz" lIns="91440" tIns="45720" rIns="91440" bIns="45720" rtlCol="0" anchor="t">
            <a:noAutofit/>
          </a:bodyPr>
          <a:lstStyle/>
          <a:p>
            <a:pPr>
              <a:buNone/>
            </a:pPr>
            <a:r>
              <a:rPr lang="en-US" sz="2000" dirty="0">
                <a:solidFill>
                  <a:schemeClr val="accent1"/>
                </a:solidFill>
                <a:latin typeface="Times New Roman"/>
                <a:ea typeface="+mn-lt"/>
                <a:cs typeface="+mn-lt"/>
              </a:rPr>
              <a:t>6) SECURITY_QUEST</a:t>
            </a:r>
            <a:r>
              <a:rPr lang="en-US" sz="2000" dirty="0">
                <a:latin typeface="Times New Roman"/>
                <a:ea typeface="+mn-lt"/>
                <a:cs typeface="+mn-lt"/>
              </a:rPr>
              <a:t> (</a:t>
            </a:r>
            <a:r>
              <a:rPr lang="en-US" sz="2000" dirty="0" err="1">
                <a:latin typeface="Times New Roman"/>
                <a:ea typeface="+mn-lt"/>
                <a:cs typeface="+mn-lt"/>
              </a:rPr>
              <a:t>Security_QuestID</a:t>
            </a:r>
            <a:r>
              <a:rPr lang="en-US" sz="2000" dirty="0">
                <a:latin typeface="Times New Roman"/>
                <a:ea typeface="+mn-lt"/>
                <a:cs typeface="+mn-lt"/>
              </a:rPr>
              <a:t>, </a:t>
            </a:r>
            <a:r>
              <a:rPr lang="en-US" sz="2000" dirty="0" err="1">
                <a:latin typeface="Times New Roman"/>
                <a:ea typeface="+mn-lt"/>
                <a:cs typeface="+mn-lt"/>
              </a:rPr>
              <a:t>Security_Questions</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7) TRANSACTION</a:t>
            </a:r>
            <a:r>
              <a:rPr lang="en-US" sz="2000" dirty="0">
                <a:latin typeface="Times New Roman"/>
                <a:ea typeface="+mn-lt"/>
                <a:cs typeface="+mn-lt"/>
              </a:rPr>
              <a:t> (</a:t>
            </a:r>
            <a:r>
              <a:rPr lang="en-US" sz="2000" u="sng" dirty="0" err="1">
                <a:latin typeface="Times New Roman"/>
                <a:ea typeface="+mn-lt"/>
                <a:cs typeface="+mn-lt"/>
              </a:rPr>
              <a:t>TransactionID</a:t>
            </a:r>
            <a:r>
              <a:rPr lang="en-US" sz="2000" dirty="0">
                <a:latin typeface="Times New Roman"/>
                <a:ea typeface="+mn-lt"/>
                <a:cs typeface="+mn-lt"/>
              </a:rPr>
              <a:t>, </a:t>
            </a:r>
            <a:r>
              <a:rPr lang="en-US" sz="2000" dirty="0" err="1">
                <a:latin typeface="Times New Roman"/>
                <a:ea typeface="+mn-lt"/>
                <a:cs typeface="+mn-lt"/>
              </a:rPr>
              <a:t>TransactionDate</a:t>
            </a:r>
            <a:r>
              <a:rPr lang="en-US" sz="2000" dirty="0">
                <a:latin typeface="Times New Roman"/>
                <a:ea typeface="+mn-lt"/>
                <a:cs typeface="+mn-lt"/>
              </a:rPr>
              <a:t>, </a:t>
            </a:r>
            <a:r>
              <a:rPr lang="en-US" sz="2000" dirty="0" err="1">
                <a:latin typeface="Times New Roman"/>
                <a:ea typeface="+mn-lt"/>
                <a:cs typeface="+mn-lt"/>
              </a:rPr>
              <a:t>TransactionTime</a:t>
            </a:r>
            <a:r>
              <a:rPr lang="en-US" sz="2000" dirty="0">
                <a:latin typeface="Times New Roman"/>
                <a:ea typeface="+mn-lt"/>
                <a:cs typeface="+mn-lt"/>
              </a:rPr>
              <a:t>, </a:t>
            </a:r>
            <a:r>
              <a:rPr lang="en-US" sz="2000" dirty="0" err="1">
                <a:latin typeface="Times New Roman"/>
                <a:ea typeface="+mn-lt"/>
                <a:cs typeface="+mn-lt"/>
              </a:rPr>
              <a:t>TransactionType</a:t>
            </a:r>
            <a:r>
              <a:rPr lang="en-US" sz="2000" dirty="0">
                <a:latin typeface="Times New Roman"/>
                <a:ea typeface="+mn-lt"/>
                <a:cs typeface="+mn-lt"/>
              </a:rPr>
              <a:t>, </a:t>
            </a:r>
            <a:r>
              <a:rPr lang="en-US" sz="2000" dirty="0" err="1">
                <a:latin typeface="Times New Roman"/>
                <a:ea typeface="+mn-lt"/>
                <a:cs typeface="+mn-lt"/>
              </a:rPr>
              <a:t>TransactionAmount</a:t>
            </a:r>
            <a:r>
              <a:rPr lang="en-US" sz="2000" dirty="0">
                <a:latin typeface="Times New Roman"/>
                <a:ea typeface="+mn-lt"/>
                <a:cs typeface="+mn-lt"/>
              </a:rPr>
              <a:t>, </a:t>
            </a:r>
            <a:r>
              <a:rPr lang="en-US" sz="2000" dirty="0" err="1">
                <a:latin typeface="Times New Roman"/>
                <a:ea typeface="+mn-lt"/>
                <a:cs typeface="+mn-lt"/>
              </a:rPr>
              <a:t>NewBalance</a:t>
            </a:r>
            <a:r>
              <a:rPr lang="en-US" sz="2000" dirty="0">
                <a:latin typeface="Times New Roman"/>
                <a:ea typeface="+mn-lt"/>
                <a:cs typeface="+mn-lt"/>
              </a:rPr>
              <a:t>, </a:t>
            </a:r>
            <a:r>
              <a:rPr lang="en-US" sz="2000" dirty="0" err="1">
                <a:latin typeface="Times New Roman"/>
                <a:ea typeface="+mn-lt"/>
                <a:cs typeface="+mn-lt"/>
              </a:rPr>
              <a:t>WithdrawalCount</a:t>
            </a:r>
            <a:r>
              <a:rPr lang="en-US" sz="2000" dirty="0">
                <a:latin typeface="Times New Roman"/>
                <a:ea typeface="+mn-lt"/>
                <a:cs typeface="+mn-lt"/>
              </a:rPr>
              <a:t>, </a:t>
            </a:r>
            <a:r>
              <a:rPr lang="en-US" sz="2000" dirty="0" err="1">
                <a:latin typeface="Times New Roman"/>
                <a:ea typeface="+mn-lt"/>
                <a:cs typeface="+mn-lt"/>
              </a:rPr>
              <a:t>DepositCount</a:t>
            </a:r>
            <a:r>
              <a:rPr lang="en-US" sz="2000" dirty="0">
                <a:latin typeface="Times New Roman"/>
                <a:ea typeface="+mn-lt"/>
                <a:cs typeface="+mn-lt"/>
              </a:rPr>
              <a:t>, </a:t>
            </a:r>
            <a:r>
              <a:rPr lang="en-US" sz="2000" dirty="0" err="1">
                <a:latin typeface="Times New Roman"/>
                <a:ea typeface="+mn-lt"/>
                <a:cs typeface="+mn-lt"/>
              </a:rPr>
              <a:t>OldBalance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8) LOANTYPE </a:t>
            </a:r>
            <a:r>
              <a:rPr lang="en-US" sz="2000" dirty="0">
                <a:latin typeface="Times New Roman"/>
                <a:ea typeface="+mn-lt"/>
                <a:cs typeface="+mn-lt"/>
              </a:rPr>
              <a:t>(</a:t>
            </a:r>
            <a:r>
              <a:rPr lang="en-US" sz="2000" u="sng" dirty="0" err="1">
                <a:latin typeface="Times New Roman"/>
                <a:ea typeface="+mn-lt"/>
                <a:cs typeface="+mn-lt"/>
              </a:rPr>
              <a:t>Loan_Type</a:t>
            </a:r>
            <a:r>
              <a:rPr lang="en-US" sz="2000" dirty="0">
                <a:latin typeface="Times New Roman"/>
                <a:ea typeface="+mn-lt"/>
                <a:cs typeface="+mn-lt"/>
              </a:rPr>
              <a:t>, </a:t>
            </a:r>
            <a:r>
              <a:rPr lang="en-US" sz="2000" dirty="0" err="1">
                <a:latin typeface="Times New Roman"/>
                <a:ea typeface="+mn-lt"/>
                <a:cs typeface="+mn-lt"/>
              </a:rPr>
              <a:t>InterestRate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9) LOAN-DETAILS</a:t>
            </a:r>
            <a:r>
              <a:rPr lang="en-US" sz="2000" dirty="0">
                <a:latin typeface="Times New Roman"/>
                <a:ea typeface="+mn-lt"/>
                <a:cs typeface="+mn-lt"/>
              </a:rPr>
              <a:t> </a:t>
            </a:r>
            <a:r>
              <a:rPr lang="en-US" sz="2000" u="sng" dirty="0">
                <a:latin typeface="Times New Roman"/>
                <a:ea typeface="+mn-lt"/>
                <a:cs typeface="+mn-lt"/>
              </a:rPr>
              <a:t>(</a:t>
            </a:r>
            <a:r>
              <a:rPr lang="en-US" sz="2000" u="sng" dirty="0" err="1">
                <a:latin typeface="Times New Roman"/>
                <a:ea typeface="+mn-lt"/>
                <a:cs typeface="+mn-lt"/>
              </a:rPr>
              <a:t>LoanNumber</a:t>
            </a:r>
            <a:r>
              <a:rPr lang="en-US" sz="2000" dirty="0">
                <a:latin typeface="Times New Roman"/>
                <a:ea typeface="+mn-lt"/>
                <a:cs typeface="+mn-lt"/>
              </a:rPr>
              <a:t>, </a:t>
            </a:r>
            <a:r>
              <a:rPr lang="en-US" sz="2000" dirty="0" err="1">
                <a:latin typeface="Times New Roman"/>
                <a:ea typeface="+mn-lt"/>
                <a:cs typeface="+mn-lt"/>
              </a:rPr>
              <a:t>LoanAmount</a:t>
            </a:r>
            <a:r>
              <a:rPr lang="en-US" sz="2000" dirty="0">
                <a:latin typeface="Times New Roman"/>
                <a:ea typeface="+mn-lt"/>
                <a:cs typeface="+mn-lt"/>
              </a:rPr>
              <a:t>, </a:t>
            </a:r>
            <a:r>
              <a:rPr lang="en-US" sz="2000" dirty="0" err="1">
                <a:latin typeface="Times New Roman"/>
                <a:ea typeface="+mn-lt"/>
                <a:cs typeface="+mn-lt"/>
              </a:rPr>
              <a:t>LoanApprovalDate</a:t>
            </a:r>
            <a:r>
              <a:rPr lang="en-US" sz="2000" dirty="0">
                <a:latin typeface="Times New Roman"/>
                <a:ea typeface="+mn-lt"/>
                <a:cs typeface="+mn-lt"/>
              </a:rPr>
              <a:t>, </a:t>
            </a:r>
            <a:r>
              <a:rPr lang="en-US" sz="2000" dirty="0" err="1">
                <a:latin typeface="Times New Roman"/>
                <a:ea typeface="+mn-lt"/>
                <a:cs typeface="+mn-lt"/>
              </a:rPr>
              <a:t>LoanType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solidFill>
                  <a:schemeClr val="accent1"/>
                </a:solidFill>
                <a:latin typeface="Times New Roman"/>
                <a:ea typeface="+mn-lt"/>
                <a:cs typeface="+mn-lt"/>
              </a:rPr>
              <a:t>10) CARD-DETAILS</a:t>
            </a:r>
            <a:r>
              <a:rPr lang="en-US" sz="2000" dirty="0">
                <a:latin typeface="Times New Roman"/>
                <a:ea typeface="+mn-lt"/>
                <a:cs typeface="+mn-lt"/>
              </a:rPr>
              <a:t> (</a:t>
            </a:r>
            <a:r>
              <a:rPr lang="en-US" sz="2000" u="sng" dirty="0" err="1">
                <a:latin typeface="Times New Roman"/>
                <a:ea typeface="+mn-lt"/>
                <a:cs typeface="+mn-lt"/>
              </a:rPr>
              <a:t>CardNumber</a:t>
            </a:r>
            <a:r>
              <a:rPr lang="en-US" sz="2000" dirty="0">
                <a:latin typeface="Times New Roman"/>
                <a:ea typeface="+mn-lt"/>
                <a:cs typeface="+mn-lt"/>
              </a:rPr>
              <a:t>, </a:t>
            </a:r>
            <a:r>
              <a:rPr lang="en-US" sz="2000" dirty="0" err="1">
                <a:latin typeface="Times New Roman"/>
                <a:ea typeface="+mn-lt"/>
                <a:cs typeface="+mn-lt"/>
              </a:rPr>
              <a:t>CardHolder</a:t>
            </a:r>
            <a:r>
              <a:rPr lang="en-US" sz="2000" dirty="0">
                <a:latin typeface="Times New Roman"/>
                <a:ea typeface="+mn-lt"/>
                <a:cs typeface="+mn-lt"/>
              </a:rPr>
              <a:t>, </a:t>
            </a:r>
            <a:r>
              <a:rPr lang="en-US" sz="2000" dirty="0" err="1">
                <a:latin typeface="Times New Roman"/>
                <a:ea typeface="+mn-lt"/>
                <a:cs typeface="+mn-lt"/>
              </a:rPr>
              <a:t>CardType</a:t>
            </a:r>
            <a:r>
              <a:rPr lang="en-US" sz="2000" dirty="0">
                <a:latin typeface="Times New Roman"/>
                <a:ea typeface="+mn-lt"/>
                <a:cs typeface="+mn-lt"/>
              </a:rPr>
              <a:t>, </a:t>
            </a:r>
            <a:r>
              <a:rPr lang="en-US" sz="2000" u="sng" dirty="0">
                <a:latin typeface="Times New Roman"/>
                <a:ea typeface="+mn-lt"/>
                <a:cs typeface="+mn-lt"/>
              </a:rPr>
              <a:t>CCV</a:t>
            </a:r>
            <a:r>
              <a:rPr lang="en-US" sz="2000" dirty="0">
                <a:latin typeface="Times New Roman"/>
                <a:ea typeface="+mn-lt"/>
                <a:cs typeface="+mn-lt"/>
              </a:rPr>
              <a:t>, </a:t>
            </a:r>
            <a:r>
              <a:rPr lang="en-US" sz="2000" dirty="0" err="1">
                <a:latin typeface="Times New Roman"/>
                <a:ea typeface="+mn-lt"/>
                <a:cs typeface="+mn-lt"/>
              </a:rPr>
              <a:t>ExpirtDate</a:t>
            </a:r>
            <a:r>
              <a:rPr lang="en-US" sz="2000" dirty="0">
                <a:latin typeface="Times New Roman"/>
                <a:ea typeface="+mn-lt"/>
                <a:cs typeface="+mn-lt"/>
              </a:rPr>
              <a:t>) </a:t>
            </a:r>
          </a:p>
          <a:p>
            <a:pPr marL="0" indent="0">
              <a:buNone/>
            </a:pPr>
            <a:endParaRPr lang="en-US" sz="2000" dirty="0">
              <a:latin typeface="Times New Roman"/>
              <a:ea typeface="+mn-lt"/>
              <a:cs typeface="+mn-lt"/>
            </a:endParaRPr>
          </a:p>
          <a:p>
            <a:pPr>
              <a:buNone/>
            </a:pPr>
            <a:r>
              <a:rPr lang="en-US" sz="2000" dirty="0">
                <a:solidFill>
                  <a:schemeClr val="accent1"/>
                </a:solidFill>
                <a:latin typeface="Times New Roman"/>
                <a:ea typeface="+mn-lt"/>
                <a:cs typeface="+mn-lt"/>
              </a:rPr>
              <a:t>11) BILL-PAYMENTS</a:t>
            </a:r>
            <a:r>
              <a:rPr lang="en-US" sz="2000" dirty="0">
                <a:latin typeface="Times New Roman"/>
                <a:ea typeface="+mn-lt"/>
                <a:cs typeface="+mn-lt"/>
              </a:rPr>
              <a:t> (</a:t>
            </a:r>
            <a:r>
              <a:rPr lang="en-US" sz="2000" u="sng" dirty="0" err="1">
                <a:latin typeface="Times New Roman"/>
                <a:ea typeface="+mn-lt"/>
                <a:cs typeface="+mn-lt"/>
              </a:rPr>
              <a:t>BillPayment_no</a:t>
            </a:r>
            <a:r>
              <a:rPr lang="en-US" sz="2000" dirty="0">
                <a:latin typeface="Times New Roman"/>
                <a:ea typeface="+mn-lt"/>
                <a:cs typeface="+mn-lt"/>
              </a:rPr>
              <a:t>, </a:t>
            </a:r>
            <a:r>
              <a:rPr lang="en-US" sz="2000" dirty="0" err="1">
                <a:latin typeface="Times New Roman"/>
                <a:ea typeface="+mn-lt"/>
                <a:cs typeface="+mn-lt"/>
              </a:rPr>
              <a:t>PaymentType</a:t>
            </a:r>
            <a:r>
              <a:rPr lang="en-US" sz="2000" dirty="0">
                <a:latin typeface="Times New Roman"/>
                <a:ea typeface="+mn-lt"/>
                <a:cs typeface="+mn-lt"/>
              </a:rPr>
              <a:t>, </a:t>
            </a:r>
            <a:r>
              <a:rPr lang="en-US" sz="2000" dirty="0" err="1">
                <a:latin typeface="Times New Roman"/>
                <a:ea typeface="+mn-lt"/>
                <a:cs typeface="+mn-lt"/>
              </a:rPr>
              <a:t>PaymentConfirmation</a:t>
            </a:r>
            <a:r>
              <a:rPr lang="en-US" sz="2000" dirty="0">
                <a:latin typeface="Times New Roman"/>
                <a:ea typeface="+mn-lt"/>
                <a:cs typeface="+mn-lt"/>
              </a:rPr>
              <a:t>, </a:t>
            </a:r>
            <a:r>
              <a:rPr lang="en-US" sz="2000" dirty="0" err="1">
                <a:latin typeface="Times New Roman"/>
                <a:ea typeface="+mn-lt"/>
                <a:cs typeface="+mn-lt"/>
              </a:rPr>
              <a:t>PaymentAmount</a:t>
            </a:r>
            <a:r>
              <a:rPr lang="en-US" sz="2000" dirty="0">
                <a:latin typeface="Times New Roman"/>
                <a:ea typeface="+mn-lt"/>
                <a:cs typeface="+mn-lt"/>
              </a:rPr>
              <a:t>) </a:t>
            </a:r>
            <a:endParaRPr lang="en-US" sz="2000" dirty="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12) </a:t>
            </a:r>
            <a:r>
              <a:rPr lang="en-US" sz="2000" dirty="0" err="1">
                <a:solidFill>
                  <a:schemeClr val="accent1"/>
                </a:solidFill>
                <a:latin typeface="Times New Roman"/>
                <a:ea typeface="+mn-lt"/>
                <a:cs typeface="+mn-lt"/>
              </a:rPr>
              <a:t>FailedTransactionLog</a:t>
            </a:r>
            <a:r>
              <a:rPr lang="en-US" sz="2000" dirty="0">
                <a:latin typeface="Times New Roman"/>
                <a:ea typeface="+mn-lt"/>
                <a:cs typeface="+mn-lt"/>
              </a:rPr>
              <a:t> (</a:t>
            </a:r>
            <a:r>
              <a:rPr lang="en-US" sz="2000" dirty="0" err="1">
                <a:latin typeface="Times New Roman"/>
                <a:ea typeface="+mn-lt"/>
                <a:cs typeface="+mn-lt"/>
              </a:rPr>
              <a:t>FailedTransaction_errorType</a:t>
            </a:r>
            <a:r>
              <a:rPr lang="en-US" sz="2000" dirty="0">
                <a:latin typeface="Times New Roman"/>
                <a:ea typeface="+mn-lt"/>
                <a:cs typeface="+mn-lt"/>
              </a:rPr>
              <a:t>, </a:t>
            </a:r>
            <a:r>
              <a:rPr lang="en-US" sz="2000" dirty="0" err="1">
                <a:latin typeface="Times New Roman"/>
                <a:ea typeface="+mn-lt"/>
                <a:cs typeface="+mn-lt"/>
              </a:rPr>
              <a:t>FailedTransactionID</a:t>
            </a: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latin typeface="Times New Roman"/>
                <a:ea typeface="+mn-lt"/>
                <a:cs typeface="+mn-lt"/>
              </a:rPr>
              <a:t>  </a:t>
            </a:r>
            <a:endParaRPr lang="en-US" sz="2000">
              <a:latin typeface="Times New Roman"/>
              <a:cs typeface="Times New Roman"/>
            </a:endParaRPr>
          </a:p>
        </p:txBody>
      </p:sp>
    </p:spTree>
    <p:extLst>
      <p:ext uri="{BB962C8B-B14F-4D97-AF65-F5344CB8AC3E}">
        <p14:creationId xmlns:p14="http://schemas.microsoft.com/office/powerpoint/2010/main" val="3347612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FF73-0DAC-483C-A4AB-C981D97C4491}"/>
              </a:ext>
            </a:extLst>
          </p:cNvPr>
          <p:cNvSpPr>
            <a:spLocks noGrp="1"/>
          </p:cNvSpPr>
          <p:nvPr>
            <p:ph type="title"/>
          </p:nvPr>
        </p:nvSpPr>
        <p:spPr/>
        <p:txBody>
          <a:bodyPr/>
          <a:lstStyle/>
          <a:p>
            <a:r>
              <a:rPr lang="en-US" b="1" dirty="0">
                <a:solidFill>
                  <a:schemeClr val="accent1"/>
                </a:solidFill>
                <a:latin typeface="Bookman Old Style"/>
                <a:cs typeface="Calibri Light"/>
              </a:rPr>
              <a:t>INTRODUCTION</a:t>
            </a:r>
            <a:endParaRPr lang="en-US" b="1" dirty="0">
              <a:solidFill>
                <a:schemeClr val="accent1"/>
              </a:solidFill>
              <a:latin typeface="Bookman Old Style"/>
            </a:endParaRPr>
          </a:p>
        </p:txBody>
      </p:sp>
      <p:sp>
        <p:nvSpPr>
          <p:cNvPr id="3" name="Content Placeholder 2">
            <a:extLst>
              <a:ext uri="{FF2B5EF4-FFF2-40B4-BE49-F238E27FC236}">
                <a16:creationId xmlns:a16="http://schemas.microsoft.com/office/drawing/2014/main" id="{197A890A-4A3D-4229-9EAF-12D44B9B8AD0}"/>
              </a:ext>
            </a:extLst>
          </p:cNvPr>
          <p:cNvSpPr>
            <a:spLocks noGrp="1"/>
          </p:cNvSpPr>
          <p:nvPr>
            <p:ph idx="1"/>
          </p:nvPr>
        </p:nvSpPr>
        <p:spPr/>
        <p:txBody>
          <a:bodyPr vert="horz" lIns="91440" tIns="45720" rIns="91440" bIns="45720" rtlCol="0" anchor="t">
            <a:normAutofit/>
          </a:bodyPr>
          <a:lstStyle/>
          <a:p>
            <a:pPr marL="0" indent="0">
              <a:buNone/>
            </a:pPr>
            <a:r>
              <a:rPr lang="en-US" dirty="0">
                <a:latin typeface="Times New Roman"/>
                <a:cs typeface="Calibri" panose="020F0502020204030204"/>
              </a:rPr>
              <a:t>            </a:t>
            </a:r>
            <a:endParaRPr lang="en-US"/>
          </a:p>
          <a:p>
            <a:pPr marL="0" indent="0">
              <a:buNone/>
            </a:pPr>
            <a:r>
              <a:rPr lang="en-US" dirty="0">
                <a:latin typeface="Times New Roman"/>
                <a:cs typeface="Calibri" panose="020F0502020204030204"/>
              </a:rPr>
              <a:t>                  "Online Banking System" is a main and important thing in our day-to-day life. In the past review, we made an abstract, Schema diagram, and ER diagram. Creating an interface for online banking involves data needs. In this Review 2, we made a normalized relationship between the tables up to third normal forms, thus coming upon twenty finalized tables with sample data in it and a sample user interface design that reflects our fair website. </a:t>
            </a:r>
            <a:endParaRPr lang="en-US"/>
          </a:p>
        </p:txBody>
      </p:sp>
    </p:spTree>
    <p:extLst>
      <p:ext uri="{BB962C8B-B14F-4D97-AF65-F5344CB8AC3E}">
        <p14:creationId xmlns:p14="http://schemas.microsoft.com/office/powerpoint/2010/main" val="2621533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5DDB6-B774-4582-ADF1-AC5404F3072B}"/>
              </a:ext>
            </a:extLst>
          </p:cNvPr>
          <p:cNvSpPr>
            <a:spLocks noGrp="1"/>
          </p:cNvSpPr>
          <p:nvPr>
            <p:ph idx="1"/>
          </p:nvPr>
        </p:nvSpPr>
        <p:spPr>
          <a:xfrm>
            <a:off x="838200" y="252145"/>
            <a:ext cx="10515600" cy="5924818"/>
          </a:xfrm>
        </p:spPr>
        <p:txBody>
          <a:bodyPr vert="horz" lIns="91440" tIns="45720" rIns="91440" bIns="45720" rtlCol="0" anchor="t">
            <a:noAutofit/>
          </a:bodyPr>
          <a:lstStyle/>
          <a:p>
            <a:pPr>
              <a:buNone/>
            </a:pPr>
            <a:r>
              <a:rPr lang="en-US" sz="2000" dirty="0">
                <a:solidFill>
                  <a:schemeClr val="accent1"/>
                </a:solidFill>
                <a:latin typeface="Times New Roman"/>
                <a:ea typeface="+mn-lt"/>
                <a:cs typeface="+mn-lt"/>
              </a:rPr>
              <a:t>13) USERLOGINS</a:t>
            </a:r>
            <a:r>
              <a:rPr lang="en-US" sz="2000" dirty="0">
                <a:latin typeface="Times New Roman"/>
                <a:ea typeface="+mn-lt"/>
                <a:cs typeface="+mn-lt"/>
              </a:rPr>
              <a:t> (</a:t>
            </a:r>
            <a:r>
              <a:rPr lang="en-US" sz="2000" dirty="0" err="1">
                <a:latin typeface="Times New Roman"/>
                <a:ea typeface="+mn-lt"/>
                <a:cs typeface="+mn-lt"/>
              </a:rPr>
              <a:t>UserLoginID</a:t>
            </a:r>
            <a:r>
              <a:rPr lang="en-US" sz="2000" dirty="0">
                <a:latin typeface="Times New Roman"/>
                <a:ea typeface="+mn-lt"/>
                <a:cs typeface="+mn-lt"/>
              </a:rPr>
              <a:t>, </a:t>
            </a:r>
            <a:r>
              <a:rPr lang="en-US" sz="2000" dirty="0" err="1">
                <a:latin typeface="Times New Roman"/>
                <a:ea typeface="+mn-lt"/>
                <a:cs typeface="+mn-lt"/>
              </a:rPr>
              <a:t>UserName</a:t>
            </a:r>
            <a:r>
              <a:rPr lang="en-US" sz="2000" dirty="0">
                <a:latin typeface="Times New Roman"/>
                <a:ea typeface="+mn-lt"/>
                <a:cs typeface="+mn-lt"/>
              </a:rPr>
              <a:t>, password)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14) </a:t>
            </a:r>
            <a:r>
              <a:rPr lang="en-US" sz="2000" dirty="0" err="1">
                <a:solidFill>
                  <a:schemeClr val="accent1"/>
                </a:solidFill>
                <a:latin typeface="Times New Roman"/>
                <a:ea typeface="+mn-lt"/>
                <a:cs typeface="+mn-lt"/>
              </a:rPr>
              <a:t>Cus_Mobile</a:t>
            </a:r>
            <a:r>
              <a:rPr lang="en-US" sz="2000" dirty="0">
                <a:latin typeface="Times New Roman"/>
                <a:ea typeface="+mn-lt"/>
                <a:cs typeface="+mn-lt"/>
              </a:rPr>
              <a:t> (</a:t>
            </a:r>
            <a:r>
              <a:rPr lang="en-US" sz="2000" u="sng" dirty="0" err="1">
                <a:latin typeface="Times New Roman"/>
                <a:ea typeface="+mn-lt"/>
                <a:cs typeface="+mn-lt"/>
              </a:rPr>
              <a:t>Customer_id</a:t>
            </a:r>
            <a:r>
              <a:rPr lang="en-US" sz="2000" u="sng" dirty="0">
                <a:latin typeface="Times New Roman"/>
                <a:ea typeface="+mn-lt"/>
                <a:cs typeface="+mn-lt"/>
              </a:rPr>
              <a:t>, </a:t>
            </a:r>
            <a:r>
              <a:rPr lang="en-US" sz="2000" u="sng" dirty="0" err="1">
                <a:latin typeface="Times New Roman"/>
                <a:ea typeface="+mn-lt"/>
                <a:cs typeface="+mn-lt"/>
              </a:rPr>
              <a:t>Mobile_no</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15) </a:t>
            </a:r>
            <a:r>
              <a:rPr lang="en-US" sz="2000" dirty="0" err="1">
                <a:solidFill>
                  <a:schemeClr val="accent1"/>
                </a:solidFill>
                <a:latin typeface="Times New Roman"/>
                <a:ea typeface="+mn-lt"/>
                <a:cs typeface="+mn-lt"/>
              </a:rPr>
              <a:t>Emp_Mob</a:t>
            </a:r>
            <a:r>
              <a:rPr lang="en-US" sz="2000" dirty="0">
                <a:latin typeface="Times New Roman"/>
                <a:ea typeface="+mn-lt"/>
                <a:cs typeface="+mn-lt"/>
              </a:rPr>
              <a:t> </a:t>
            </a:r>
            <a:r>
              <a:rPr lang="en-US" sz="2000" u="sng" dirty="0">
                <a:latin typeface="Times New Roman"/>
                <a:ea typeface="+mn-lt"/>
                <a:cs typeface="+mn-lt"/>
              </a:rPr>
              <a:t>(</a:t>
            </a:r>
            <a:r>
              <a:rPr lang="en-US" sz="2000" u="sng" dirty="0" err="1">
                <a:latin typeface="Times New Roman"/>
                <a:ea typeface="+mn-lt"/>
                <a:cs typeface="+mn-lt"/>
              </a:rPr>
              <a:t>Emp_id</a:t>
            </a:r>
            <a:r>
              <a:rPr lang="en-US" sz="2000" u="sng" dirty="0">
                <a:latin typeface="Times New Roman"/>
                <a:ea typeface="+mn-lt"/>
                <a:cs typeface="+mn-lt"/>
              </a:rPr>
              <a:t>, </a:t>
            </a:r>
            <a:r>
              <a:rPr lang="en-US" sz="2000" u="sng" dirty="0" err="1">
                <a:latin typeface="Times New Roman"/>
                <a:ea typeface="+mn-lt"/>
                <a:cs typeface="+mn-lt"/>
              </a:rPr>
              <a:t>Emp_Mobile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16) </a:t>
            </a:r>
            <a:r>
              <a:rPr lang="en-US" sz="2000" dirty="0" err="1">
                <a:solidFill>
                  <a:schemeClr val="accent1"/>
                </a:solidFill>
                <a:latin typeface="Times New Roman"/>
                <a:ea typeface="+mn-lt"/>
                <a:cs typeface="+mn-lt"/>
              </a:rPr>
              <a:t>Loan_num</a:t>
            </a:r>
            <a:r>
              <a:rPr lang="en-US" sz="2000" dirty="0">
                <a:latin typeface="Times New Roman"/>
                <a:ea typeface="+mn-lt"/>
                <a:cs typeface="+mn-lt"/>
              </a:rPr>
              <a:t> (</a:t>
            </a:r>
            <a:r>
              <a:rPr lang="en-US" sz="2000" u="sng" dirty="0" err="1">
                <a:latin typeface="Times New Roman"/>
                <a:ea typeface="+mn-lt"/>
                <a:cs typeface="+mn-lt"/>
              </a:rPr>
              <a:t>Customer_id</a:t>
            </a:r>
            <a:r>
              <a:rPr lang="en-US" sz="2000" u="sng" dirty="0">
                <a:latin typeface="Times New Roman"/>
                <a:ea typeface="+mn-lt"/>
                <a:cs typeface="+mn-lt"/>
              </a:rPr>
              <a:t>, </a:t>
            </a:r>
            <a:r>
              <a:rPr lang="en-US" sz="2000" u="sng" dirty="0" err="1">
                <a:latin typeface="Times New Roman"/>
                <a:ea typeface="+mn-lt"/>
                <a:cs typeface="+mn-lt"/>
              </a:rPr>
              <a:t>LoanNumber</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17) Transact</a:t>
            </a:r>
            <a:r>
              <a:rPr lang="en-US" sz="2000" dirty="0">
                <a:latin typeface="Times New Roman"/>
                <a:ea typeface="+mn-lt"/>
                <a:cs typeface="+mn-lt"/>
              </a:rPr>
              <a:t> (</a:t>
            </a:r>
            <a:r>
              <a:rPr lang="en-US" sz="2000" u="sng" dirty="0" err="1">
                <a:latin typeface="Times New Roman"/>
                <a:ea typeface="+mn-lt"/>
                <a:cs typeface="+mn-lt"/>
              </a:rPr>
              <a:t>AccountID</a:t>
            </a:r>
            <a:r>
              <a:rPr lang="en-US" sz="2000" u="sng" dirty="0">
                <a:latin typeface="Times New Roman"/>
                <a:ea typeface="+mn-lt"/>
                <a:cs typeface="+mn-lt"/>
              </a:rPr>
              <a:t>, </a:t>
            </a:r>
            <a:r>
              <a:rPr lang="en-US" sz="2000" u="sng" dirty="0" err="1">
                <a:latin typeface="Times New Roman"/>
                <a:ea typeface="+mn-lt"/>
                <a:cs typeface="+mn-lt"/>
              </a:rPr>
              <a:t>TransactionID</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18) Bill</a:t>
            </a:r>
            <a:r>
              <a:rPr lang="en-US" sz="2000" dirty="0">
                <a:latin typeface="Times New Roman"/>
                <a:ea typeface="+mn-lt"/>
                <a:cs typeface="+mn-lt"/>
              </a:rPr>
              <a:t> (</a:t>
            </a:r>
            <a:r>
              <a:rPr lang="en-US" sz="2000" u="sng" dirty="0" err="1">
                <a:latin typeface="Times New Roman"/>
                <a:ea typeface="+mn-lt"/>
                <a:cs typeface="+mn-lt"/>
              </a:rPr>
              <a:t>AccountID</a:t>
            </a:r>
            <a:r>
              <a:rPr lang="en-US" sz="2000" u="sng" dirty="0">
                <a:latin typeface="Times New Roman"/>
                <a:ea typeface="+mn-lt"/>
                <a:cs typeface="+mn-lt"/>
              </a:rPr>
              <a:t>, </a:t>
            </a:r>
            <a:r>
              <a:rPr lang="en-US" sz="2000" u="sng" dirty="0" err="1">
                <a:latin typeface="Times New Roman"/>
                <a:ea typeface="+mn-lt"/>
                <a:cs typeface="+mn-lt"/>
              </a:rPr>
              <a:t>Bill_payment_no</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19) </a:t>
            </a:r>
            <a:r>
              <a:rPr lang="en-US" sz="2000" dirty="0" err="1">
                <a:solidFill>
                  <a:schemeClr val="accent1"/>
                </a:solidFill>
                <a:latin typeface="Times New Roman"/>
                <a:ea typeface="+mn-lt"/>
                <a:cs typeface="+mn-lt"/>
              </a:rPr>
              <a:t>State_city</a:t>
            </a:r>
            <a:r>
              <a:rPr lang="en-US" sz="2000" dirty="0">
                <a:latin typeface="Times New Roman"/>
                <a:ea typeface="+mn-lt"/>
                <a:cs typeface="+mn-lt"/>
              </a:rPr>
              <a:t> (</a:t>
            </a:r>
            <a:r>
              <a:rPr lang="en-US" sz="2000" u="sng" dirty="0" err="1">
                <a:latin typeface="Times New Roman"/>
                <a:ea typeface="+mn-lt"/>
                <a:cs typeface="+mn-lt"/>
              </a:rPr>
              <a:t>City</a:t>
            </a:r>
            <a:r>
              <a:rPr lang="en-US" sz="2000" dirty="0" err="1">
                <a:latin typeface="Times New Roman"/>
                <a:ea typeface="+mn-lt"/>
                <a:cs typeface="+mn-lt"/>
              </a:rPr>
              <a:t>,State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solidFill>
                  <a:schemeClr val="accent1"/>
                </a:solidFill>
                <a:latin typeface="Times New Roman"/>
                <a:ea typeface="+mn-lt"/>
                <a:cs typeface="+mn-lt"/>
              </a:rPr>
              <a:t>20) Zip</a:t>
            </a:r>
            <a:r>
              <a:rPr lang="en-US" sz="2000" dirty="0">
                <a:latin typeface="Times New Roman"/>
                <a:ea typeface="+mn-lt"/>
                <a:cs typeface="+mn-lt"/>
              </a:rPr>
              <a:t> (</a:t>
            </a:r>
            <a:r>
              <a:rPr lang="en-US" sz="2000" dirty="0" err="1">
                <a:latin typeface="Times New Roman"/>
                <a:ea typeface="+mn-lt"/>
                <a:cs typeface="+mn-lt"/>
              </a:rPr>
              <a:t>Zip_code</a:t>
            </a:r>
            <a:r>
              <a:rPr lang="en-US" sz="2000" dirty="0">
                <a:latin typeface="Times New Roman"/>
                <a:ea typeface="+mn-lt"/>
                <a:cs typeface="+mn-lt"/>
              </a:rPr>
              <a:t>, City) </a:t>
            </a:r>
            <a:endParaRPr lang="en-US" sz="2000">
              <a:latin typeface="Times New Roman"/>
              <a:cs typeface="Times New Roman"/>
            </a:endParaRPr>
          </a:p>
        </p:txBody>
      </p:sp>
    </p:spTree>
    <p:extLst>
      <p:ext uri="{BB962C8B-B14F-4D97-AF65-F5344CB8AC3E}">
        <p14:creationId xmlns:p14="http://schemas.microsoft.com/office/powerpoint/2010/main" val="684789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D5CFD-389B-4F12-B64A-D664EB94A1D2}"/>
              </a:ext>
            </a:extLst>
          </p:cNvPr>
          <p:cNvSpPr>
            <a:spLocks noGrp="1"/>
          </p:cNvSpPr>
          <p:nvPr>
            <p:ph type="title"/>
          </p:nvPr>
        </p:nvSpPr>
        <p:spPr>
          <a:xfrm>
            <a:off x="1151234" y="3822205"/>
            <a:ext cx="7698653" cy="1461778"/>
          </a:xfrm>
        </p:spPr>
        <p:txBody>
          <a:bodyPr anchor="t">
            <a:normAutofit/>
          </a:bodyPr>
          <a:lstStyle/>
          <a:p>
            <a:r>
              <a:rPr lang="en-US" sz="5800" b="1" i="1" u="sng">
                <a:cs typeface="Calibri Light"/>
              </a:rPr>
              <a:t>CREATION OF TABLES</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2986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4502-B36D-4917-91BA-E80AF974B587}"/>
              </a:ext>
            </a:extLst>
          </p:cNvPr>
          <p:cNvSpPr>
            <a:spLocks noGrp="1"/>
          </p:cNvSpPr>
          <p:nvPr>
            <p:ph type="title"/>
          </p:nvPr>
        </p:nvSpPr>
        <p:spPr>
          <a:xfrm>
            <a:off x="838200" y="147782"/>
            <a:ext cx="10515600" cy="1487053"/>
          </a:xfrm>
        </p:spPr>
        <p:txBody>
          <a:bodyPr>
            <a:noAutofit/>
          </a:bodyPr>
          <a:lstStyle/>
          <a:p>
            <a:br>
              <a:rPr lang="en-US" sz="1600" dirty="0">
                <a:cs typeface="Calibri Light"/>
              </a:rPr>
            </a:br>
            <a:r>
              <a:rPr lang="en-US" sz="2800" b="1" dirty="0">
                <a:cs typeface="Calibri Light"/>
              </a:rPr>
              <a:t>ADMINISTRATOR TABLE</a:t>
            </a:r>
            <a:br>
              <a:rPr lang="en-US" sz="1600" dirty="0">
                <a:cs typeface="Calibri Light"/>
              </a:rPr>
            </a:br>
            <a:br>
              <a:rPr lang="en-US" sz="1600" dirty="0">
                <a:cs typeface="Calibri Light"/>
              </a:rPr>
            </a:br>
            <a:r>
              <a:rPr lang="en-US" sz="1600" dirty="0">
                <a:cs typeface="Calibri Light"/>
              </a:rPr>
              <a:t>Create TABLE ADMINISTRATOR (</a:t>
            </a:r>
            <a:r>
              <a:rPr lang="en-US" sz="1600" dirty="0" err="1">
                <a:cs typeface="Calibri Light"/>
              </a:rPr>
              <a:t>Emp_id</a:t>
            </a:r>
            <a:r>
              <a:rPr lang="en-US" sz="1600" dirty="0">
                <a:cs typeface="Calibri Light"/>
              </a:rPr>
              <a:t> varchar(10) PRIMARY KEY, </a:t>
            </a:r>
            <a:r>
              <a:rPr lang="en-US" sz="1600" dirty="0" err="1">
                <a:cs typeface="Calibri Light"/>
              </a:rPr>
              <a:t>Emp_firstName</a:t>
            </a:r>
            <a:r>
              <a:rPr lang="en-US" sz="1600" dirty="0">
                <a:cs typeface="Calibri Light"/>
              </a:rPr>
              <a:t> varchar(30), </a:t>
            </a:r>
            <a:r>
              <a:rPr lang="en-US" sz="1600" dirty="0" err="1">
                <a:cs typeface="Calibri Light"/>
              </a:rPr>
              <a:t>Emp_lastName</a:t>
            </a:r>
            <a:r>
              <a:rPr lang="en-US" sz="1600" dirty="0">
                <a:cs typeface="Calibri Light"/>
              </a:rPr>
              <a:t> varchar(30), </a:t>
            </a:r>
            <a:r>
              <a:rPr lang="en-US" sz="1600" dirty="0" err="1">
                <a:cs typeface="Calibri Light"/>
              </a:rPr>
              <a:t>Emp_Gender</a:t>
            </a:r>
            <a:r>
              <a:rPr lang="en-US" sz="1600" dirty="0">
                <a:cs typeface="Calibri Light"/>
              </a:rPr>
              <a:t> char(1), </a:t>
            </a:r>
            <a:r>
              <a:rPr lang="en-US" sz="1600" dirty="0" err="1">
                <a:cs typeface="Calibri Light"/>
              </a:rPr>
              <a:t>Emp_DOB</a:t>
            </a:r>
            <a:r>
              <a:rPr lang="en-US" sz="1600" dirty="0">
                <a:cs typeface="Calibri Light"/>
              </a:rPr>
              <a:t> date, </a:t>
            </a:r>
            <a:r>
              <a:rPr lang="en-US" sz="1600" dirty="0" err="1">
                <a:cs typeface="Calibri Light"/>
              </a:rPr>
              <a:t>Emp_Designation</a:t>
            </a:r>
            <a:r>
              <a:rPr lang="en-US" sz="1600" dirty="0">
                <a:cs typeface="Calibri Light"/>
              </a:rPr>
              <a:t> varchar2(20),</a:t>
            </a:r>
            <a:r>
              <a:rPr lang="en-US" sz="1600" dirty="0" err="1">
                <a:cs typeface="Calibri Light"/>
              </a:rPr>
              <a:t>Hired_date</a:t>
            </a:r>
            <a:r>
              <a:rPr lang="en-US" sz="1600" dirty="0">
                <a:cs typeface="Calibri Light"/>
              </a:rPr>
              <a:t> date, </a:t>
            </a:r>
            <a:r>
              <a:rPr lang="en-US" sz="1600" dirty="0" err="1">
                <a:cs typeface="Calibri Light"/>
              </a:rPr>
              <a:t>Emp_workingStatus</a:t>
            </a:r>
            <a:r>
              <a:rPr lang="en-US" sz="1600" dirty="0">
                <a:cs typeface="Calibri Light"/>
              </a:rPr>
              <a:t> varchar2(20)); </a:t>
            </a:r>
            <a:br>
              <a:rPr lang="en-US" sz="1600" dirty="0">
                <a:cs typeface="Calibri Light"/>
              </a:rPr>
            </a:br>
            <a:br>
              <a:rPr lang="en-US" sz="1600" dirty="0">
                <a:cs typeface="Calibri Light"/>
              </a:rPr>
            </a:br>
            <a:br>
              <a:rPr lang="en-US" sz="1600" dirty="0">
                <a:cs typeface="Calibri Light"/>
              </a:rPr>
            </a:br>
            <a:endParaRPr lang="en-US" sz="1600" dirty="0"/>
          </a:p>
        </p:txBody>
      </p:sp>
      <p:pic>
        <p:nvPicPr>
          <p:cNvPr id="4" name="Picture 4">
            <a:extLst>
              <a:ext uri="{FF2B5EF4-FFF2-40B4-BE49-F238E27FC236}">
                <a16:creationId xmlns:a16="http://schemas.microsoft.com/office/drawing/2014/main" id="{61EF60D6-EA22-48AA-A23B-4C501FD05ED3}"/>
              </a:ext>
            </a:extLst>
          </p:cNvPr>
          <p:cNvPicPr>
            <a:picLocks noGrp="1" noChangeAspect="1"/>
          </p:cNvPicPr>
          <p:nvPr>
            <p:ph idx="1"/>
          </p:nvPr>
        </p:nvPicPr>
        <p:blipFill>
          <a:blip r:embed="rId2"/>
          <a:stretch>
            <a:fillRect/>
          </a:stretch>
        </p:blipFill>
        <p:spPr>
          <a:xfrm>
            <a:off x="1542753" y="1825625"/>
            <a:ext cx="9106493" cy="4351338"/>
          </a:xfrm>
        </p:spPr>
      </p:pic>
    </p:spTree>
    <p:extLst>
      <p:ext uri="{BB962C8B-B14F-4D97-AF65-F5344CB8AC3E}">
        <p14:creationId xmlns:p14="http://schemas.microsoft.com/office/powerpoint/2010/main" val="1665839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E153-E57A-440E-B85A-9BF6FDBEAC9F}"/>
              </a:ext>
            </a:extLst>
          </p:cNvPr>
          <p:cNvSpPr>
            <a:spLocks noGrp="1"/>
          </p:cNvSpPr>
          <p:nvPr>
            <p:ph type="title"/>
          </p:nvPr>
        </p:nvSpPr>
        <p:spPr>
          <a:xfrm>
            <a:off x="838200" y="138545"/>
            <a:ext cx="10515600" cy="1265381"/>
          </a:xfrm>
        </p:spPr>
        <p:txBody>
          <a:bodyPr>
            <a:normAutofit/>
          </a:bodyPr>
          <a:lstStyle/>
          <a:p>
            <a:r>
              <a:rPr lang="en-US" sz="2800" dirty="0">
                <a:cs typeface="Calibri Light"/>
              </a:rPr>
              <a:t>CUSTOMER TABLE</a:t>
            </a:r>
            <a:br>
              <a:rPr lang="en-US" sz="1800" dirty="0">
                <a:cs typeface="Calibri Light"/>
              </a:rPr>
            </a:br>
            <a:r>
              <a:rPr lang="en-US" sz="1800" dirty="0">
                <a:cs typeface="Calibri Light"/>
              </a:rPr>
              <a:t>Create Table CUSTOMER (</a:t>
            </a:r>
            <a:r>
              <a:rPr lang="en-US" sz="1800" dirty="0" err="1">
                <a:cs typeface="Calibri Light"/>
              </a:rPr>
              <a:t>Customer_id</a:t>
            </a:r>
            <a:r>
              <a:rPr lang="en-US" sz="1800" dirty="0">
                <a:cs typeface="Calibri Light"/>
              </a:rPr>
              <a:t> int PRIMARY KEY, </a:t>
            </a:r>
            <a:r>
              <a:rPr lang="en-US" sz="1800" dirty="0" err="1">
                <a:cs typeface="Calibri Light"/>
              </a:rPr>
              <a:t>AccountID</a:t>
            </a:r>
            <a:r>
              <a:rPr lang="en-US" sz="1800" dirty="0">
                <a:cs typeface="Calibri Light"/>
              </a:rPr>
              <a:t> varchar(20), </a:t>
            </a:r>
            <a:r>
              <a:rPr lang="en-US" sz="1800" dirty="0" err="1">
                <a:cs typeface="Calibri Light"/>
              </a:rPr>
              <a:t>UserLoginID</a:t>
            </a:r>
            <a:r>
              <a:rPr lang="en-US" sz="1800" dirty="0">
                <a:cs typeface="Calibri Light"/>
              </a:rPr>
              <a:t> int, </a:t>
            </a:r>
            <a:r>
              <a:rPr lang="en-US" sz="1800" dirty="0" err="1">
                <a:cs typeface="Calibri Light"/>
              </a:rPr>
              <a:t>Customer_firstName</a:t>
            </a:r>
            <a:r>
              <a:rPr lang="en-US" sz="1800" dirty="0">
                <a:cs typeface="Calibri Light"/>
              </a:rPr>
              <a:t> varchar(30), </a:t>
            </a:r>
            <a:r>
              <a:rPr lang="en-US" sz="1800" dirty="0" err="1">
                <a:cs typeface="Calibri Light"/>
              </a:rPr>
              <a:t>Customer_lastName</a:t>
            </a:r>
            <a:r>
              <a:rPr lang="en-US" sz="1800" dirty="0">
                <a:cs typeface="Calibri Light"/>
              </a:rPr>
              <a:t> varchar(30), </a:t>
            </a:r>
            <a:r>
              <a:rPr lang="en-US" sz="1800" dirty="0" err="1">
                <a:cs typeface="Calibri Light"/>
              </a:rPr>
              <a:t>Customer_Gender</a:t>
            </a:r>
            <a:r>
              <a:rPr lang="en-US" sz="1800" dirty="0">
                <a:cs typeface="Calibri Light"/>
              </a:rPr>
              <a:t> char(1), DOB date</a:t>
            </a:r>
            <a:br>
              <a:rPr lang="en-US" sz="1800" dirty="0">
                <a:cs typeface="Calibri Light"/>
              </a:rPr>
            </a:br>
            <a:r>
              <a:rPr lang="en-US" sz="1800" dirty="0">
                <a:cs typeface="Calibri Light"/>
              </a:rPr>
              <a:t>, </a:t>
            </a:r>
            <a:r>
              <a:rPr lang="en-US" sz="1800" dirty="0" err="1">
                <a:cs typeface="Calibri Light"/>
              </a:rPr>
              <a:t>Customer_Address</a:t>
            </a:r>
            <a:r>
              <a:rPr lang="en-US" sz="1800" dirty="0">
                <a:cs typeface="Calibri Light"/>
              </a:rPr>
              <a:t> varchar2(100), </a:t>
            </a:r>
            <a:r>
              <a:rPr lang="en-US" sz="1800" dirty="0" err="1">
                <a:cs typeface="Calibri Light"/>
              </a:rPr>
              <a:t>Zip_code</a:t>
            </a:r>
            <a:r>
              <a:rPr lang="en-US" sz="1800" dirty="0">
                <a:cs typeface="Calibri Light"/>
              </a:rPr>
              <a:t> int, </a:t>
            </a:r>
            <a:r>
              <a:rPr lang="en-US" sz="1800" dirty="0" err="1">
                <a:cs typeface="Calibri Light"/>
              </a:rPr>
              <a:t>Email_Id</a:t>
            </a:r>
            <a:r>
              <a:rPr lang="en-US" sz="1800" dirty="0">
                <a:cs typeface="Calibri Light"/>
              </a:rPr>
              <a:t> varchar(30));</a:t>
            </a:r>
            <a:endParaRPr lang="en-US" sz="1800" dirty="0"/>
          </a:p>
        </p:txBody>
      </p:sp>
      <p:pic>
        <p:nvPicPr>
          <p:cNvPr id="4" name="Picture 4" descr="Table&#10;&#10;Description automatically generated">
            <a:extLst>
              <a:ext uri="{FF2B5EF4-FFF2-40B4-BE49-F238E27FC236}">
                <a16:creationId xmlns:a16="http://schemas.microsoft.com/office/drawing/2014/main" id="{9A35CFA7-4495-4FBA-8F23-1F3703709973}"/>
              </a:ext>
            </a:extLst>
          </p:cNvPr>
          <p:cNvPicPr>
            <a:picLocks noGrp="1" noChangeAspect="1"/>
          </p:cNvPicPr>
          <p:nvPr>
            <p:ph idx="1"/>
          </p:nvPr>
        </p:nvPicPr>
        <p:blipFill>
          <a:blip r:embed="rId2"/>
          <a:stretch>
            <a:fillRect/>
          </a:stretch>
        </p:blipFill>
        <p:spPr>
          <a:xfrm>
            <a:off x="580902" y="1469262"/>
            <a:ext cx="10772898" cy="5054168"/>
          </a:xfrm>
        </p:spPr>
      </p:pic>
    </p:spTree>
    <p:extLst>
      <p:ext uri="{BB962C8B-B14F-4D97-AF65-F5344CB8AC3E}">
        <p14:creationId xmlns:p14="http://schemas.microsoft.com/office/powerpoint/2010/main" val="3348088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4EAA-B720-4A4B-A604-B7D79E77B838}"/>
              </a:ext>
            </a:extLst>
          </p:cNvPr>
          <p:cNvSpPr>
            <a:spLocks noGrp="1"/>
          </p:cNvSpPr>
          <p:nvPr>
            <p:ph type="title"/>
          </p:nvPr>
        </p:nvSpPr>
        <p:spPr>
          <a:xfrm>
            <a:off x="838200" y="0"/>
            <a:ext cx="10515600" cy="1662545"/>
          </a:xfrm>
        </p:spPr>
        <p:txBody>
          <a:bodyPr>
            <a:normAutofit/>
          </a:bodyPr>
          <a:lstStyle/>
          <a:p>
            <a:r>
              <a:rPr lang="en-US" sz="3200" dirty="0">
                <a:cs typeface="Calibri Light"/>
              </a:rPr>
              <a:t>ACCOUNT_DETAILS</a:t>
            </a:r>
            <a:br>
              <a:rPr lang="en-US" sz="2000" dirty="0">
                <a:cs typeface="Calibri Light"/>
              </a:rPr>
            </a:br>
            <a:r>
              <a:rPr lang="en-US" sz="2000" dirty="0">
                <a:cs typeface="Calibri Light"/>
              </a:rPr>
              <a:t>Create table ACCOUNT_DETAILS (</a:t>
            </a:r>
            <a:r>
              <a:rPr lang="en-US" sz="2000" dirty="0" err="1">
                <a:cs typeface="Calibri Light"/>
              </a:rPr>
              <a:t>AccountID</a:t>
            </a:r>
            <a:r>
              <a:rPr lang="en-US" sz="2000" dirty="0">
                <a:cs typeface="Calibri Light"/>
              </a:rPr>
              <a:t> varchar(20) PRIMARY KEY, </a:t>
            </a:r>
            <a:r>
              <a:rPr lang="en-US" sz="2000" dirty="0" err="1">
                <a:cs typeface="Calibri Light"/>
              </a:rPr>
              <a:t>CurrentBalance</a:t>
            </a:r>
            <a:r>
              <a:rPr lang="en-US" sz="2000" dirty="0">
                <a:cs typeface="Calibri Light"/>
              </a:rPr>
              <a:t> float, </a:t>
            </a:r>
            <a:r>
              <a:rPr lang="en-US" sz="2000" dirty="0" err="1">
                <a:cs typeface="Calibri Light"/>
              </a:rPr>
              <a:t>AccountType</a:t>
            </a:r>
            <a:r>
              <a:rPr lang="en-US" sz="2000" dirty="0">
                <a:cs typeface="Calibri Light"/>
              </a:rPr>
              <a:t> varchar2(20), </a:t>
            </a:r>
            <a:r>
              <a:rPr lang="en-US" sz="2000" dirty="0" err="1">
                <a:cs typeface="Calibri Light"/>
              </a:rPr>
              <a:t>AccountStatus</a:t>
            </a:r>
            <a:r>
              <a:rPr lang="en-US" sz="2000" dirty="0">
                <a:cs typeface="Calibri Light"/>
              </a:rPr>
              <a:t> varchar2(20), </a:t>
            </a:r>
            <a:r>
              <a:rPr lang="en-US" sz="2000" dirty="0" err="1">
                <a:cs typeface="Calibri Light"/>
              </a:rPr>
              <a:t>SavingsInterestRate</a:t>
            </a:r>
            <a:r>
              <a:rPr lang="en-US" sz="2000" dirty="0">
                <a:cs typeface="Calibri Light"/>
              </a:rPr>
              <a:t> float); </a:t>
            </a:r>
            <a:endParaRPr lang="en-US" sz="2000" dirty="0"/>
          </a:p>
        </p:txBody>
      </p:sp>
      <p:pic>
        <p:nvPicPr>
          <p:cNvPr id="4" name="Picture 4" descr="Table&#10;&#10;Description automatically generated">
            <a:extLst>
              <a:ext uri="{FF2B5EF4-FFF2-40B4-BE49-F238E27FC236}">
                <a16:creationId xmlns:a16="http://schemas.microsoft.com/office/drawing/2014/main" id="{638F5A53-A59A-4CFF-B5E4-791EAF5E6FF2}"/>
              </a:ext>
            </a:extLst>
          </p:cNvPr>
          <p:cNvPicPr>
            <a:picLocks noGrp="1" noChangeAspect="1"/>
          </p:cNvPicPr>
          <p:nvPr>
            <p:ph idx="1"/>
          </p:nvPr>
        </p:nvPicPr>
        <p:blipFill>
          <a:blip r:embed="rId2"/>
          <a:stretch>
            <a:fillRect/>
          </a:stretch>
        </p:blipFill>
        <p:spPr>
          <a:xfrm>
            <a:off x="2156204" y="1825625"/>
            <a:ext cx="7404579" cy="4351338"/>
          </a:xfrm>
        </p:spPr>
      </p:pic>
    </p:spTree>
    <p:extLst>
      <p:ext uri="{BB962C8B-B14F-4D97-AF65-F5344CB8AC3E}">
        <p14:creationId xmlns:p14="http://schemas.microsoft.com/office/powerpoint/2010/main" val="2849547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F23C-A10B-40C0-BBEF-41DF393B897F}"/>
              </a:ext>
            </a:extLst>
          </p:cNvPr>
          <p:cNvSpPr>
            <a:spLocks noGrp="1"/>
          </p:cNvSpPr>
          <p:nvPr>
            <p:ph type="title"/>
          </p:nvPr>
        </p:nvSpPr>
        <p:spPr>
          <a:xfrm>
            <a:off x="838200" y="92364"/>
            <a:ext cx="10515600" cy="1274617"/>
          </a:xfrm>
        </p:spPr>
        <p:txBody>
          <a:bodyPr>
            <a:normAutofit/>
          </a:bodyPr>
          <a:lstStyle/>
          <a:p>
            <a:r>
              <a:rPr lang="en-US" sz="3200" dirty="0">
                <a:cs typeface="Calibri Light"/>
              </a:rPr>
              <a:t>REGISTRATION</a:t>
            </a:r>
            <a:br>
              <a:rPr lang="en-US" sz="2000" dirty="0">
                <a:cs typeface="Calibri Light"/>
              </a:rPr>
            </a:br>
            <a:r>
              <a:rPr lang="en-US" sz="2000" dirty="0">
                <a:cs typeface="Calibri Light"/>
              </a:rPr>
              <a:t>Create table REGISTRATION (</a:t>
            </a:r>
            <a:r>
              <a:rPr lang="en-US" sz="2000" dirty="0" err="1">
                <a:cs typeface="Calibri Light"/>
              </a:rPr>
              <a:t>RegisterID</a:t>
            </a:r>
            <a:r>
              <a:rPr lang="en-US" sz="2000" dirty="0">
                <a:cs typeface="Calibri Light"/>
              </a:rPr>
              <a:t> int PRIMARY KEY, </a:t>
            </a:r>
            <a:r>
              <a:rPr lang="en-US" sz="2000" dirty="0" err="1">
                <a:cs typeface="Calibri Light"/>
              </a:rPr>
              <a:t>UserName</a:t>
            </a:r>
            <a:r>
              <a:rPr lang="en-US" sz="2000" dirty="0">
                <a:cs typeface="Calibri Light"/>
              </a:rPr>
              <a:t> varchar(20), </a:t>
            </a:r>
            <a:r>
              <a:rPr lang="en-US" sz="2000" dirty="0" err="1">
                <a:cs typeface="Calibri Light"/>
              </a:rPr>
              <a:t>UserLoginID</a:t>
            </a:r>
            <a:r>
              <a:rPr lang="en-US" sz="2000" dirty="0">
                <a:cs typeface="Calibri Light"/>
              </a:rPr>
              <a:t> int, Password varchar(12), </a:t>
            </a:r>
            <a:r>
              <a:rPr lang="en-US" sz="2000" dirty="0" err="1">
                <a:cs typeface="Calibri Light"/>
              </a:rPr>
              <a:t>Email_Id</a:t>
            </a:r>
            <a:r>
              <a:rPr lang="en-US" sz="2000" dirty="0">
                <a:cs typeface="Calibri Light"/>
              </a:rPr>
              <a:t> varchar(30), Mobile_no1 number(10));</a:t>
            </a:r>
            <a:endParaRPr lang="en-US" sz="2000" dirty="0"/>
          </a:p>
        </p:txBody>
      </p:sp>
      <p:pic>
        <p:nvPicPr>
          <p:cNvPr id="4" name="Picture 4" descr="Table&#10;&#10;Description automatically generated">
            <a:extLst>
              <a:ext uri="{FF2B5EF4-FFF2-40B4-BE49-F238E27FC236}">
                <a16:creationId xmlns:a16="http://schemas.microsoft.com/office/drawing/2014/main" id="{2ECEF815-2DBF-4F73-8AFA-96E16AA9E4B8}"/>
              </a:ext>
            </a:extLst>
          </p:cNvPr>
          <p:cNvPicPr>
            <a:picLocks noGrp="1" noChangeAspect="1"/>
          </p:cNvPicPr>
          <p:nvPr>
            <p:ph idx="1"/>
          </p:nvPr>
        </p:nvPicPr>
        <p:blipFill>
          <a:blip r:embed="rId2"/>
          <a:stretch>
            <a:fillRect/>
          </a:stretch>
        </p:blipFill>
        <p:spPr>
          <a:xfrm>
            <a:off x="1888821" y="1533862"/>
            <a:ext cx="8466550" cy="4548644"/>
          </a:xfrm>
        </p:spPr>
      </p:pic>
    </p:spTree>
    <p:extLst>
      <p:ext uri="{BB962C8B-B14F-4D97-AF65-F5344CB8AC3E}">
        <p14:creationId xmlns:p14="http://schemas.microsoft.com/office/powerpoint/2010/main" val="1828384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B0-9106-45D5-88FF-CF3532EA928A}"/>
              </a:ext>
            </a:extLst>
          </p:cNvPr>
          <p:cNvSpPr>
            <a:spLocks noGrp="1"/>
          </p:cNvSpPr>
          <p:nvPr>
            <p:ph type="title"/>
          </p:nvPr>
        </p:nvSpPr>
        <p:spPr>
          <a:xfrm>
            <a:off x="838200" y="92365"/>
            <a:ext cx="10515600" cy="1228436"/>
          </a:xfrm>
        </p:spPr>
        <p:txBody>
          <a:bodyPr>
            <a:normAutofit/>
          </a:bodyPr>
          <a:lstStyle/>
          <a:p>
            <a:r>
              <a:rPr lang="en-US" sz="2800" dirty="0">
                <a:cs typeface="Calibri Light"/>
              </a:rPr>
              <a:t>SECURITY QUESTION AND ANSWER</a:t>
            </a:r>
            <a:br>
              <a:rPr lang="en-US" sz="1800" dirty="0">
                <a:cs typeface="Calibri Light"/>
              </a:rPr>
            </a:br>
            <a:r>
              <a:rPr lang="en-US" sz="1800" dirty="0">
                <a:cs typeface="Calibri Light"/>
              </a:rPr>
              <a:t>Create Table SECURITY_ANSS (</a:t>
            </a:r>
            <a:r>
              <a:rPr lang="en-US" sz="1800" dirty="0" err="1">
                <a:cs typeface="Calibri Light"/>
              </a:rPr>
              <a:t>UserLoginID</a:t>
            </a:r>
            <a:r>
              <a:rPr lang="en-US" sz="1800" dirty="0">
                <a:cs typeface="Calibri Light"/>
              </a:rPr>
              <a:t> int PRIMARY KEY, </a:t>
            </a:r>
            <a:r>
              <a:rPr lang="en-US" sz="1800" dirty="0" err="1">
                <a:cs typeface="Calibri Light"/>
              </a:rPr>
              <a:t>Security_QuestID</a:t>
            </a:r>
            <a:r>
              <a:rPr lang="en-US" sz="1800" dirty="0">
                <a:cs typeface="Calibri Light"/>
              </a:rPr>
              <a:t> varchar(3), </a:t>
            </a:r>
            <a:r>
              <a:rPr lang="en-US" sz="1800" dirty="0" err="1">
                <a:cs typeface="Calibri Light"/>
              </a:rPr>
              <a:t>Security_Ans</a:t>
            </a:r>
            <a:r>
              <a:rPr lang="en-US" sz="1800" dirty="0">
                <a:cs typeface="Calibri Light"/>
              </a:rPr>
              <a:t> varchar(20));</a:t>
            </a:r>
            <a:br>
              <a:rPr lang="en-US" sz="1800" dirty="0">
                <a:cs typeface="Calibri Light"/>
              </a:rPr>
            </a:br>
            <a:r>
              <a:rPr lang="en-US" sz="1800" dirty="0">
                <a:cs typeface="Calibri Light"/>
              </a:rPr>
              <a:t>Create Table SECURITY_QUEST (</a:t>
            </a:r>
            <a:r>
              <a:rPr lang="en-US" sz="1800" dirty="0" err="1">
                <a:cs typeface="Calibri Light"/>
              </a:rPr>
              <a:t>Security_QuestID</a:t>
            </a:r>
            <a:r>
              <a:rPr lang="en-US" sz="1800" dirty="0">
                <a:cs typeface="Calibri Light"/>
              </a:rPr>
              <a:t> varchar(3) PRIMARY KEY, </a:t>
            </a:r>
            <a:r>
              <a:rPr lang="en-US" sz="1800" dirty="0" err="1">
                <a:cs typeface="Calibri Light"/>
              </a:rPr>
              <a:t>Security_Questions</a:t>
            </a:r>
            <a:r>
              <a:rPr lang="en-US" sz="1800" dirty="0">
                <a:cs typeface="Calibri Light"/>
              </a:rPr>
              <a:t> varchar(50));</a:t>
            </a:r>
          </a:p>
        </p:txBody>
      </p:sp>
      <p:pic>
        <p:nvPicPr>
          <p:cNvPr id="4" name="Picture 4" descr="Table&#10;&#10;Description automatically generated">
            <a:extLst>
              <a:ext uri="{FF2B5EF4-FFF2-40B4-BE49-F238E27FC236}">
                <a16:creationId xmlns:a16="http://schemas.microsoft.com/office/drawing/2014/main" id="{C924F821-5DCD-4729-9BAF-214A63DA4227}"/>
              </a:ext>
            </a:extLst>
          </p:cNvPr>
          <p:cNvPicPr>
            <a:picLocks noGrp="1" noChangeAspect="1"/>
          </p:cNvPicPr>
          <p:nvPr>
            <p:ph idx="1"/>
          </p:nvPr>
        </p:nvPicPr>
        <p:blipFill>
          <a:blip r:embed="rId2"/>
          <a:stretch>
            <a:fillRect/>
          </a:stretch>
        </p:blipFill>
        <p:spPr>
          <a:xfrm>
            <a:off x="708327" y="1656339"/>
            <a:ext cx="4982879" cy="4855009"/>
          </a:xfrm>
        </p:spPr>
      </p:pic>
      <p:pic>
        <p:nvPicPr>
          <p:cNvPr id="5" name="Picture 5" descr="Table&#10;&#10;Description automatically generated">
            <a:extLst>
              <a:ext uri="{FF2B5EF4-FFF2-40B4-BE49-F238E27FC236}">
                <a16:creationId xmlns:a16="http://schemas.microsoft.com/office/drawing/2014/main" id="{8641B5A0-8A1E-4238-A449-C8C849378FD7}"/>
              </a:ext>
            </a:extLst>
          </p:cNvPr>
          <p:cNvPicPr>
            <a:picLocks noChangeAspect="1"/>
          </p:cNvPicPr>
          <p:nvPr/>
        </p:nvPicPr>
        <p:blipFill>
          <a:blip r:embed="rId3"/>
          <a:stretch>
            <a:fillRect/>
          </a:stretch>
        </p:blipFill>
        <p:spPr>
          <a:xfrm>
            <a:off x="6220219" y="1544488"/>
            <a:ext cx="5133581" cy="4861191"/>
          </a:xfrm>
          <a:prstGeom prst="rect">
            <a:avLst/>
          </a:prstGeom>
        </p:spPr>
      </p:pic>
    </p:spTree>
    <p:extLst>
      <p:ext uri="{BB962C8B-B14F-4D97-AF65-F5344CB8AC3E}">
        <p14:creationId xmlns:p14="http://schemas.microsoft.com/office/powerpoint/2010/main" val="4095825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0221-CC06-4003-A9FD-867EA817F6DE}"/>
              </a:ext>
            </a:extLst>
          </p:cNvPr>
          <p:cNvSpPr>
            <a:spLocks noGrp="1"/>
          </p:cNvSpPr>
          <p:nvPr>
            <p:ph type="title"/>
          </p:nvPr>
        </p:nvSpPr>
        <p:spPr>
          <a:xfrm>
            <a:off x="838200" y="221674"/>
            <a:ext cx="10515600" cy="1191490"/>
          </a:xfrm>
        </p:spPr>
        <p:txBody>
          <a:bodyPr>
            <a:noAutofit/>
          </a:bodyPr>
          <a:lstStyle/>
          <a:p>
            <a:r>
              <a:rPr lang="en-US" sz="3200" dirty="0">
                <a:cs typeface="Calibri Light"/>
              </a:rPr>
              <a:t>TRANSACTION</a:t>
            </a:r>
            <a:br>
              <a:rPr lang="en-US" sz="1800" dirty="0">
                <a:cs typeface="Calibri Light"/>
              </a:rPr>
            </a:br>
            <a:r>
              <a:rPr lang="en-US" sz="1800" dirty="0">
                <a:cs typeface="Calibri Light"/>
              </a:rPr>
              <a:t>Create table TRANSACTION (</a:t>
            </a:r>
            <a:r>
              <a:rPr lang="en-US" sz="1800" dirty="0" err="1">
                <a:cs typeface="Calibri Light"/>
              </a:rPr>
              <a:t>TransactionID</a:t>
            </a:r>
            <a:r>
              <a:rPr lang="en-US" sz="1800" dirty="0">
                <a:cs typeface="Calibri Light"/>
              </a:rPr>
              <a:t> varchar(15) PRIMARY KEY, </a:t>
            </a:r>
            <a:r>
              <a:rPr lang="en-US" sz="1800" dirty="0" err="1">
                <a:cs typeface="Calibri Light"/>
              </a:rPr>
              <a:t>TransactionDate</a:t>
            </a:r>
            <a:r>
              <a:rPr lang="en-US" sz="1800" dirty="0">
                <a:cs typeface="Calibri Light"/>
              </a:rPr>
              <a:t> date, </a:t>
            </a:r>
            <a:r>
              <a:rPr lang="en-US" sz="1800" dirty="0" err="1">
                <a:cs typeface="Calibri Light"/>
              </a:rPr>
              <a:t>TransactionTime</a:t>
            </a:r>
            <a:r>
              <a:rPr lang="en-US" sz="1800" dirty="0">
                <a:cs typeface="Calibri Light"/>
              </a:rPr>
              <a:t> timestamp, </a:t>
            </a:r>
            <a:r>
              <a:rPr lang="en-US" sz="1800" dirty="0" err="1">
                <a:cs typeface="Calibri Light"/>
              </a:rPr>
              <a:t>TransactionType</a:t>
            </a:r>
            <a:r>
              <a:rPr lang="en-US" sz="1800" dirty="0">
                <a:cs typeface="Calibri Light"/>
              </a:rPr>
              <a:t> varchar2(20), </a:t>
            </a:r>
            <a:r>
              <a:rPr lang="en-US" sz="1800" dirty="0" err="1">
                <a:cs typeface="Calibri Light"/>
              </a:rPr>
              <a:t>TransactionAmount</a:t>
            </a:r>
            <a:r>
              <a:rPr lang="en-US" sz="1800" dirty="0">
                <a:cs typeface="Calibri Light"/>
              </a:rPr>
              <a:t> float, </a:t>
            </a:r>
            <a:r>
              <a:rPr lang="en-US" sz="1800" dirty="0" err="1">
                <a:cs typeface="Calibri Light"/>
              </a:rPr>
              <a:t>NewBalance</a:t>
            </a:r>
            <a:r>
              <a:rPr lang="en-US" sz="1800" dirty="0">
                <a:cs typeface="Calibri Light"/>
              </a:rPr>
              <a:t> float,</a:t>
            </a:r>
            <a:br>
              <a:rPr lang="en-US" sz="1800" dirty="0">
                <a:cs typeface="Calibri Light"/>
              </a:rPr>
            </a:br>
            <a:r>
              <a:rPr lang="en-US" sz="1800" dirty="0" err="1">
                <a:cs typeface="Calibri Light"/>
              </a:rPr>
              <a:t>WithdrawalCount</a:t>
            </a:r>
            <a:r>
              <a:rPr lang="en-US" sz="1800" dirty="0">
                <a:cs typeface="Calibri Light"/>
              </a:rPr>
              <a:t> int, </a:t>
            </a:r>
            <a:r>
              <a:rPr lang="en-US" sz="1800" dirty="0" err="1">
                <a:cs typeface="Calibri Light"/>
              </a:rPr>
              <a:t>DepositCount</a:t>
            </a:r>
            <a:r>
              <a:rPr lang="en-US" sz="1800" dirty="0">
                <a:cs typeface="Calibri Light"/>
              </a:rPr>
              <a:t> int, </a:t>
            </a:r>
            <a:r>
              <a:rPr lang="en-US" sz="1800" dirty="0" err="1">
                <a:cs typeface="Calibri Light"/>
              </a:rPr>
              <a:t>OldBalance</a:t>
            </a:r>
            <a:r>
              <a:rPr lang="en-US" sz="1800" dirty="0">
                <a:cs typeface="Calibri Light"/>
              </a:rPr>
              <a:t> float);</a:t>
            </a:r>
          </a:p>
        </p:txBody>
      </p:sp>
      <p:pic>
        <p:nvPicPr>
          <p:cNvPr id="4" name="Picture 4" descr="Table&#10;&#10;Description automatically generated">
            <a:extLst>
              <a:ext uri="{FF2B5EF4-FFF2-40B4-BE49-F238E27FC236}">
                <a16:creationId xmlns:a16="http://schemas.microsoft.com/office/drawing/2014/main" id="{EA78970F-E5E1-4BC0-A02D-1684A93A90E1}"/>
              </a:ext>
            </a:extLst>
          </p:cNvPr>
          <p:cNvPicPr>
            <a:picLocks noGrp="1" noChangeAspect="1"/>
          </p:cNvPicPr>
          <p:nvPr>
            <p:ph idx="1"/>
          </p:nvPr>
        </p:nvPicPr>
        <p:blipFill>
          <a:blip r:embed="rId2"/>
          <a:stretch>
            <a:fillRect/>
          </a:stretch>
        </p:blipFill>
        <p:spPr>
          <a:xfrm>
            <a:off x="976330" y="1661373"/>
            <a:ext cx="10377470" cy="4831502"/>
          </a:xfrm>
        </p:spPr>
      </p:pic>
    </p:spTree>
    <p:extLst>
      <p:ext uri="{BB962C8B-B14F-4D97-AF65-F5344CB8AC3E}">
        <p14:creationId xmlns:p14="http://schemas.microsoft.com/office/powerpoint/2010/main" val="3562916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F004-F9A1-49BA-8CAC-1B2E3143A205}"/>
              </a:ext>
            </a:extLst>
          </p:cNvPr>
          <p:cNvSpPr>
            <a:spLocks noGrp="1"/>
          </p:cNvSpPr>
          <p:nvPr>
            <p:ph type="title"/>
          </p:nvPr>
        </p:nvSpPr>
        <p:spPr>
          <a:xfrm>
            <a:off x="838200" y="365125"/>
            <a:ext cx="10515600" cy="563563"/>
          </a:xfrm>
        </p:spPr>
        <p:txBody>
          <a:bodyPr>
            <a:normAutofit fontScale="90000"/>
          </a:bodyPr>
          <a:lstStyle/>
          <a:p>
            <a:r>
              <a:rPr lang="en-US">
                <a:cs typeface="Calibri Light"/>
              </a:rPr>
              <a:t>CONDT....</a:t>
            </a:r>
            <a:endParaRPr lang="en-US"/>
          </a:p>
        </p:txBody>
      </p:sp>
      <p:pic>
        <p:nvPicPr>
          <p:cNvPr id="4" name="Picture 4" descr="Table&#10;&#10;Description automatically generated">
            <a:extLst>
              <a:ext uri="{FF2B5EF4-FFF2-40B4-BE49-F238E27FC236}">
                <a16:creationId xmlns:a16="http://schemas.microsoft.com/office/drawing/2014/main" id="{3897C152-1898-43B8-90EA-C1B1CC02673F}"/>
              </a:ext>
            </a:extLst>
          </p:cNvPr>
          <p:cNvPicPr>
            <a:picLocks noGrp="1" noChangeAspect="1"/>
          </p:cNvPicPr>
          <p:nvPr>
            <p:ph idx="1"/>
          </p:nvPr>
        </p:nvPicPr>
        <p:blipFill>
          <a:blip r:embed="rId2"/>
          <a:stretch>
            <a:fillRect/>
          </a:stretch>
        </p:blipFill>
        <p:spPr>
          <a:xfrm>
            <a:off x="802514" y="1251701"/>
            <a:ext cx="10451273" cy="4664118"/>
          </a:xfrm>
        </p:spPr>
      </p:pic>
    </p:spTree>
    <p:extLst>
      <p:ext uri="{BB962C8B-B14F-4D97-AF65-F5344CB8AC3E}">
        <p14:creationId xmlns:p14="http://schemas.microsoft.com/office/powerpoint/2010/main" val="240476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AB98-A2DF-4F17-8B0B-70CFBAC54B15}"/>
              </a:ext>
            </a:extLst>
          </p:cNvPr>
          <p:cNvSpPr>
            <a:spLocks noGrp="1"/>
          </p:cNvSpPr>
          <p:nvPr>
            <p:ph type="title"/>
          </p:nvPr>
        </p:nvSpPr>
        <p:spPr>
          <a:xfrm>
            <a:off x="838200" y="184727"/>
            <a:ext cx="10515600" cy="1708728"/>
          </a:xfrm>
        </p:spPr>
        <p:txBody>
          <a:bodyPr>
            <a:normAutofit/>
          </a:bodyPr>
          <a:lstStyle/>
          <a:p>
            <a:r>
              <a:rPr lang="en-US" sz="3200" dirty="0">
                <a:cs typeface="Calibri Light"/>
              </a:rPr>
              <a:t>LOANTYPE AND LOAN_DETAILS</a:t>
            </a:r>
            <a:br>
              <a:rPr lang="en-US" sz="2000" dirty="0">
                <a:cs typeface="Calibri Light"/>
              </a:rPr>
            </a:br>
            <a:r>
              <a:rPr lang="en-US" sz="2000" dirty="0">
                <a:cs typeface="Calibri Light"/>
              </a:rPr>
              <a:t>Create table LOANTYPE (</a:t>
            </a:r>
            <a:r>
              <a:rPr lang="en-US" sz="2000" dirty="0" err="1">
                <a:cs typeface="Calibri Light"/>
              </a:rPr>
              <a:t>Loan_Type</a:t>
            </a:r>
            <a:r>
              <a:rPr lang="en-US" sz="2000" dirty="0">
                <a:cs typeface="Calibri Light"/>
              </a:rPr>
              <a:t> varchar2(20) PRIMARY KEY, </a:t>
            </a:r>
            <a:r>
              <a:rPr lang="en-US" sz="2000" dirty="0" err="1">
                <a:cs typeface="Calibri Light"/>
              </a:rPr>
              <a:t>InterestRate</a:t>
            </a:r>
            <a:r>
              <a:rPr lang="en-US" sz="2000" dirty="0">
                <a:cs typeface="Calibri Light"/>
              </a:rPr>
              <a:t> float);</a:t>
            </a:r>
            <a:br>
              <a:rPr lang="en-US" sz="2000" dirty="0">
                <a:cs typeface="Calibri Light"/>
              </a:rPr>
            </a:br>
            <a:r>
              <a:rPr lang="en-US" sz="2000" dirty="0">
                <a:cs typeface="Calibri Light"/>
              </a:rPr>
              <a:t>Create table LOAN_DETAILS (</a:t>
            </a:r>
            <a:r>
              <a:rPr lang="en-US" sz="2000" dirty="0" err="1">
                <a:cs typeface="Calibri Light"/>
              </a:rPr>
              <a:t>LoanNumber</a:t>
            </a:r>
            <a:r>
              <a:rPr lang="en-US" sz="2000" dirty="0">
                <a:cs typeface="Calibri Light"/>
              </a:rPr>
              <a:t> int PRIMARY KEY, </a:t>
            </a:r>
            <a:r>
              <a:rPr lang="en-US" sz="2000" dirty="0" err="1">
                <a:cs typeface="Calibri Light"/>
              </a:rPr>
              <a:t>LoanAmount</a:t>
            </a:r>
            <a:r>
              <a:rPr lang="en-US" sz="2000" dirty="0">
                <a:cs typeface="Calibri Light"/>
              </a:rPr>
              <a:t> float, </a:t>
            </a:r>
            <a:r>
              <a:rPr lang="en-US" sz="2000" dirty="0" err="1">
                <a:cs typeface="Calibri Light"/>
              </a:rPr>
              <a:t>LoanApprovalDate</a:t>
            </a:r>
            <a:r>
              <a:rPr lang="en-US" sz="2000" dirty="0">
                <a:cs typeface="Calibri Light"/>
              </a:rPr>
              <a:t> date, </a:t>
            </a:r>
            <a:r>
              <a:rPr lang="en-US" sz="2000" dirty="0" err="1">
                <a:cs typeface="Calibri Light"/>
              </a:rPr>
              <a:t>Loan_Type</a:t>
            </a:r>
            <a:r>
              <a:rPr lang="en-US" sz="2000" dirty="0">
                <a:cs typeface="Calibri Light"/>
              </a:rPr>
              <a:t> varchar2(20)) ;</a:t>
            </a:r>
          </a:p>
        </p:txBody>
      </p:sp>
      <p:pic>
        <p:nvPicPr>
          <p:cNvPr id="4" name="Picture 4" descr="Table&#10;&#10;Description automatically generated">
            <a:extLst>
              <a:ext uri="{FF2B5EF4-FFF2-40B4-BE49-F238E27FC236}">
                <a16:creationId xmlns:a16="http://schemas.microsoft.com/office/drawing/2014/main" id="{A7CB2E67-31D6-4D35-A47C-BD342C00BA1D}"/>
              </a:ext>
            </a:extLst>
          </p:cNvPr>
          <p:cNvPicPr>
            <a:picLocks noGrp="1" noChangeAspect="1"/>
          </p:cNvPicPr>
          <p:nvPr>
            <p:ph idx="1"/>
          </p:nvPr>
        </p:nvPicPr>
        <p:blipFill>
          <a:blip r:embed="rId2"/>
          <a:stretch>
            <a:fillRect/>
          </a:stretch>
        </p:blipFill>
        <p:spPr>
          <a:xfrm>
            <a:off x="1195975" y="2088074"/>
            <a:ext cx="4914900" cy="3638550"/>
          </a:xfrm>
        </p:spPr>
      </p:pic>
      <p:pic>
        <p:nvPicPr>
          <p:cNvPr id="5" name="Picture 5" descr="Table&#10;&#10;Description automatically generated">
            <a:extLst>
              <a:ext uri="{FF2B5EF4-FFF2-40B4-BE49-F238E27FC236}">
                <a16:creationId xmlns:a16="http://schemas.microsoft.com/office/drawing/2014/main" id="{9933E381-AFAF-4DA5-B6FC-C8078B65CBD0}"/>
              </a:ext>
            </a:extLst>
          </p:cNvPr>
          <p:cNvPicPr>
            <a:picLocks noChangeAspect="1"/>
          </p:cNvPicPr>
          <p:nvPr/>
        </p:nvPicPr>
        <p:blipFill>
          <a:blip r:embed="rId3"/>
          <a:stretch>
            <a:fillRect/>
          </a:stretch>
        </p:blipFill>
        <p:spPr>
          <a:xfrm>
            <a:off x="6783888" y="2083104"/>
            <a:ext cx="3749457" cy="3652120"/>
          </a:xfrm>
          <a:prstGeom prst="rect">
            <a:avLst/>
          </a:prstGeom>
        </p:spPr>
      </p:pic>
    </p:spTree>
    <p:extLst>
      <p:ext uri="{BB962C8B-B14F-4D97-AF65-F5344CB8AC3E}">
        <p14:creationId xmlns:p14="http://schemas.microsoft.com/office/powerpoint/2010/main" val="356810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63E-333E-4D92-BDD7-0B8F46886A68}"/>
              </a:ext>
            </a:extLst>
          </p:cNvPr>
          <p:cNvSpPr>
            <a:spLocks noGrp="1"/>
          </p:cNvSpPr>
          <p:nvPr>
            <p:ph type="title"/>
          </p:nvPr>
        </p:nvSpPr>
        <p:spPr/>
        <p:txBody>
          <a:bodyPr/>
          <a:lstStyle/>
          <a:p>
            <a:r>
              <a:rPr lang="en-US" b="1" dirty="0">
                <a:solidFill>
                  <a:schemeClr val="accent1"/>
                </a:solidFill>
                <a:latin typeface="Bookman Old Style"/>
                <a:cs typeface="Calibri Light"/>
              </a:rPr>
              <a:t>PROBLEM DEFINITION</a:t>
            </a:r>
            <a:endParaRPr lang="en-IN" dirty="0"/>
          </a:p>
        </p:txBody>
      </p:sp>
      <p:sp>
        <p:nvSpPr>
          <p:cNvPr id="3" name="Content Placeholder 2">
            <a:extLst>
              <a:ext uri="{FF2B5EF4-FFF2-40B4-BE49-F238E27FC236}">
                <a16:creationId xmlns:a16="http://schemas.microsoft.com/office/drawing/2014/main" id="{5CA90F64-B7A4-4350-8154-3A9707A995B1}"/>
              </a:ext>
            </a:extLst>
          </p:cNvPr>
          <p:cNvSpPr>
            <a:spLocks noGrp="1"/>
          </p:cNvSpPr>
          <p:nvPr>
            <p:ph idx="1"/>
          </p:nvPr>
        </p:nvSpPr>
        <p:spPr/>
        <p:txBody>
          <a:bodyPr>
            <a:normAutofit fontScale="92500" lnSpcReduction="10000"/>
          </a:bodyPr>
          <a:lstStyle/>
          <a:p>
            <a:pPr marL="0" indent="0">
              <a:buNone/>
            </a:pPr>
            <a:r>
              <a:rPr lang="en-US" sz="2800" dirty="0">
                <a:ea typeface="+mn-lt"/>
                <a:cs typeface="+mn-lt"/>
              </a:rPr>
              <a:t>With banks being just a few clicks away; online banking allows customers to access their bank accounts from anywhere; 24/7 securely and conveniently. A new age online banking system allows customers to conduct day-to-day money transfers, direct deposits, bill payments to be carried out efficiently with utmost ease and comfort. With the concept of banking turning online, the users can keep a good eye, monitoring all their balance and pending transactions in real-time. In order to deal with the banking tasks online, a database to record all the details is very much needed along with a user interface for both the ends to interact.  </a:t>
            </a:r>
            <a:endParaRPr lang="en-US" sz="2800" dirty="0">
              <a:cs typeface="Calibri"/>
            </a:endParaRPr>
          </a:p>
          <a:p>
            <a:pPr marL="0" indent="0">
              <a:buNone/>
            </a:pPr>
            <a:endParaRPr lang="en-US" sz="2800" dirty="0">
              <a:cs typeface="Calibri"/>
            </a:endParaRPr>
          </a:p>
          <a:p>
            <a:pPr marL="0" indent="0">
              <a:buNone/>
            </a:pPr>
            <a:r>
              <a:rPr lang="en-US" sz="2800" dirty="0">
                <a:cs typeface="Calibri"/>
              </a:rPr>
              <a:t>This platform is designed to serve as a one-stop solution for both the customers and administrators.  </a:t>
            </a:r>
            <a:endParaRPr lang="en-US" sz="2800" dirty="0"/>
          </a:p>
          <a:p>
            <a:pPr marL="0" indent="0">
              <a:buNone/>
            </a:pPr>
            <a:endParaRPr lang="en-IN" dirty="0"/>
          </a:p>
        </p:txBody>
      </p:sp>
    </p:spTree>
    <p:extLst>
      <p:ext uri="{BB962C8B-B14F-4D97-AF65-F5344CB8AC3E}">
        <p14:creationId xmlns:p14="http://schemas.microsoft.com/office/powerpoint/2010/main" val="2913854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5C0C-6F42-41E8-9D1F-48CA1345E449}"/>
              </a:ext>
            </a:extLst>
          </p:cNvPr>
          <p:cNvSpPr>
            <a:spLocks noGrp="1"/>
          </p:cNvSpPr>
          <p:nvPr>
            <p:ph type="title"/>
          </p:nvPr>
        </p:nvSpPr>
        <p:spPr>
          <a:xfrm>
            <a:off x="838200" y="157018"/>
            <a:ext cx="10515600" cy="1570181"/>
          </a:xfrm>
        </p:spPr>
        <p:txBody>
          <a:bodyPr>
            <a:noAutofit/>
          </a:bodyPr>
          <a:lstStyle/>
          <a:p>
            <a:r>
              <a:rPr lang="en-US" sz="2800" dirty="0">
                <a:cs typeface="Calibri Light"/>
              </a:rPr>
              <a:t>CARD_DETAILS AND BILL_PAYMENTS</a:t>
            </a:r>
            <a:br>
              <a:rPr lang="en-US" sz="1800" dirty="0">
                <a:cs typeface="Calibri Light"/>
              </a:rPr>
            </a:br>
            <a:r>
              <a:rPr lang="en-US" sz="1800" dirty="0">
                <a:cs typeface="Calibri Light"/>
              </a:rPr>
              <a:t>Create table CARD_DETAILS (</a:t>
            </a:r>
            <a:r>
              <a:rPr lang="en-US" sz="1800" dirty="0" err="1">
                <a:cs typeface="Calibri Light"/>
              </a:rPr>
              <a:t>CardNumber</a:t>
            </a:r>
            <a:r>
              <a:rPr lang="en-US" sz="1800" dirty="0">
                <a:cs typeface="Calibri Light"/>
              </a:rPr>
              <a:t> varchar(16) PRIMARY KEY, </a:t>
            </a:r>
            <a:r>
              <a:rPr lang="en-US" sz="1800" dirty="0" err="1">
                <a:cs typeface="Calibri Light"/>
              </a:rPr>
              <a:t>CardHolder</a:t>
            </a:r>
            <a:r>
              <a:rPr lang="en-US" sz="1800" dirty="0">
                <a:cs typeface="Calibri Light"/>
              </a:rPr>
              <a:t> varchar2(20), </a:t>
            </a:r>
            <a:r>
              <a:rPr lang="en-US" sz="1800" dirty="0" err="1">
                <a:cs typeface="Calibri Light"/>
              </a:rPr>
              <a:t>CardType</a:t>
            </a:r>
            <a:r>
              <a:rPr lang="en-US" sz="1800" dirty="0">
                <a:cs typeface="Calibri Light"/>
              </a:rPr>
              <a:t> varchar(20), CCV number(3), </a:t>
            </a:r>
            <a:r>
              <a:rPr lang="en-US" sz="1800" dirty="0" err="1">
                <a:cs typeface="Calibri Light"/>
              </a:rPr>
              <a:t>ExpirtDate</a:t>
            </a:r>
            <a:r>
              <a:rPr lang="en-US" sz="1800" dirty="0">
                <a:cs typeface="Calibri Light"/>
              </a:rPr>
              <a:t> date) ;</a:t>
            </a:r>
            <a:br>
              <a:rPr lang="en-US" sz="1800" dirty="0">
                <a:cs typeface="Calibri Light"/>
              </a:rPr>
            </a:br>
            <a:r>
              <a:rPr lang="en-US" sz="1800" dirty="0">
                <a:cs typeface="Calibri Light"/>
              </a:rPr>
              <a:t>Create table BILL_PAYMENTS (</a:t>
            </a:r>
            <a:r>
              <a:rPr lang="en-US" sz="1800" dirty="0" err="1">
                <a:cs typeface="Calibri Light"/>
              </a:rPr>
              <a:t>BillPayment_no</a:t>
            </a:r>
            <a:r>
              <a:rPr lang="en-US" sz="1800" dirty="0">
                <a:cs typeface="Calibri Light"/>
              </a:rPr>
              <a:t> varchar(20) PRIMARY KEY, </a:t>
            </a:r>
            <a:r>
              <a:rPr lang="en-US" sz="1800" dirty="0" err="1">
                <a:cs typeface="Calibri Light"/>
              </a:rPr>
              <a:t>PaymentType</a:t>
            </a:r>
            <a:r>
              <a:rPr lang="en-US" sz="1800" dirty="0">
                <a:cs typeface="Calibri Light"/>
              </a:rPr>
              <a:t> varchar(30),</a:t>
            </a:r>
            <a:r>
              <a:rPr lang="en-US" sz="1800" dirty="0" err="1">
                <a:cs typeface="Calibri Light"/>
              </a:rPr>
              <a:t>PaymentConfirmation</a:t>
            </a:r>
            <a:r>
              <a:rPr lang="en-US" sz="1800" dirty="0">
                <a:cs typeface="Calibri Light"/>
              </a:rPr>
              <a:t> varchar(15), </a:t>
            </a:r>
            <a:r>
              <a:rPr lang="en-US" sz="1800" dirty="0" err="1">
                <a:cs typeface="Calibri Light"/>
              </a:rPr>
              <a:t>PaymentAmount</a:t>
            </a:r>
            <a:r>
              <a:rPr lang="en-US" sz="1800" dirty="0">
                <a:cs typeface="Calibri Light"/>
              </a:rPr>
              <a:t> float); </a:t>
            </a:r>
          </a:p>
        </p:txBody>
      </p:sp>
      <p:pic>
        <p:nvPicPr>
          <p:cNvPr id="4" name="Picture 4" descr="Table&#10;&#10;Description automatically generated">
            <a:extLst>
              <a:ext uri="{FF2B5EF4-FFF2-40B4-BE49-F238E27FC236}">
                <a16:creationId xmlns:a16="http://schemas.microsoft.com/office/drawing/2014/main" id="{A5C91E35-3E9B-42D3-8AFC-743A7E4B0A4B}"/>
              </a:ext>
            </a:extLst>
          </p:cNvPr>
          <p:cNvPicPr>
            <a:picLocks noGrp="1" noChangeAspect="1"/>
          </p:cNvPicPr>
          <p:nvPr>
            <p:ph idx="1"/>
          </p:nvPr>
        </p:nvPicPr>
        <p:blipFill>
          <a:blip r:embed="rId2"/>
          <a:stretch>
            <a:fillRect/>
          </a:stretch>
        </p:blipFill>
        <p:spPr>
          <a:xfrm>
            <a:off x="835624" y="1867378"/>
            <a:ext cx="4800532" cy="4351338"/>
          </a:xfrm>
        </p:spPr>
      </p:pic>
      <p:pic>
        <p:nvPicPr>
          <p:cNvPr id="5" name="Picture 5" descr="Table&#10;&#10;Description automatically generated">
            <a:extLst>
              <a:ext uri="{FF2B5EF4-FFF2-40B4-BE49-F238E27FC236}">
                <a16:creationId xmlns:a16="http://schemas.microsoft.com/office/drawing/2014/main" id="{D54FE85A-29F7-498A-8147-E869A579EC34}"/>
              </a:ext>
            </a:extLst>
          </p:cNvPr>
          <p:cNvPicPr>
            <a:picLocks noChangeAspect="1"/>
          </p:cNvPicPr>
          <p:nvPr/>
        </p:nvPicPr>
        <p:blipFill>
          <a:blip r:embed="rId3"/>
          <a:stretch>
            <a:fillRect/>
          </a:stretch>
        </p:blipFill>
        <p:spPr>
          <a:xfrm>
            <a:off x="6029196" y="1865577"/>
            <a:ext cx="5551115" cy="4400325"/>
          </a:xfrm>
          <a:prstGeom prst="rect">
            <a:avLst/>
          </a:prstGeom>
        </p:spPr>
      </p:pic>
    </p:spTree>
    <p:extLst>
      <p:ext uri="{BB962C8B-B14F-4D97-AF65-F5344CB8AC3E}">
        <p14:creationId xmlns:p14="http://schemas.microsoft.com/office/powerpoint/2010/main" val="523785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AE1C-3698-45E3-9FAC-7E6B684F7A0C}"/>
              </a:ext>
            </a:extLst>
          </p:cNvPr>
          <p:cNvSpPr>
            <a:spLocks noGrp="1"/>
          </p:cNvSpPr>
          <p:nvPr>
            <p:ph type="title"/>
          </p:nvPr>
        </p:nvSpPr>
        <p:spPr>
          <a:xfrm>
            <a:off x="838200" y="258618"/>
            <a:ext cx="10515600" cy="1339273"/>
          </a:xfrm>
        </p:spPr>
        <p:txBody>
          <a:bodyPr>
            <a:normAutofit/>
          </a:bodyPr>
          <a:lstStyle/>
          <a:p>
            <a:r>
              <a:rPr lang="en-US" sz="3200" dirty="0">
                <a:cs typeface="Calibri Light"/>
              </a:rPr>
              <a:t>FAILEDTRANSACTIONLOG AND CUS_MOBILE</a:t>
            </a:r>
            <a:br>
              <a:rPr lang="en-US" sz="1800" dirty="0">
                <a:cs typeface="Calibri Light"/>
              </a:rPr>
            </a:br>
            <a:r>
              <a:rPr lang="en-US" sz="1800" dirty="0">
                <a:cs typeface="Calibri Light"/>
              </a:rPr>
              <a:t>Create table </a:t>
            </a:r>
            <a:r>
              <a:rPr lang="en-US" sz="1800" dirty="0" err="1">
                <a:cs typeface="Calibri Light"/>
              </a:rPr>
              <a:t>FailedTransactionLog</a:t>
            </a:r>
            <a:r>
              <a:rPr lang="en-US" sz="1800" dirty="0">
                <a:cs typeface="Calibri Light"/>
              </a:rPr>
              <a:t> (</a:t>
            </a:r>
            <a:r>
              <a:rPr lang="en-US" sz="1800" dirty="0" err="1">
                <a:cs typeface="Calibri Light"/>
              </a:rPr>
              <a:t>FailedTransaction_errorType</a:t>
            </a:r>
            <a:r>
              <a:rPr lang="en-US" sz="1800" dirty="0">
                <a:cs typeface="Calibri Light"/>
              </a:rPr>
              <a:t> varchar(30), </a:t>
            </a:r>
            <a:r>
              <a:rPr lang="en-US" sz="1800" dirty="0" err="1">
                <a:cs typeface="Calibri Light"/>
              </a:rPr>
              <a:t>FailedTransactionID</a:t>
            </a:r>
            <a:r>
              <a:rPr lang="en-US" sz="1800" dirty="0">
                <a:cs typeface="Calibri Light"/>
              </a:rPr>
              <a:t> varchar(15) PRIMARY KEY) ;</a:t>
            </a:r>
            <a:br>
              <a:rPr lang="en-US" sz="1800" dirty="0">
                <a:cs typeface="Calibri Light"/>
              </a:rPr>
            </a:br>
            <a:r>
              <a:rPr lang="en-US" sz="1800" dirty="0">
                <a:cs typeface="Calibri Light"/>
              </a:rPr>
              <a:t>Create table </a:t>
            </a:r>
            <a:r>
              <a:rPr lang="en-US" sz="1800" dirty="0" err="1">
                <a:cs typeface="Calibri Light"/>
              </a:rPr>
              <a:t>Cus_Mobile</a:t>
            </a:r>
            <a:r>
              <a:rPr lang="en-US" sz="1800" dirty="0">
                <a:cs typeface="Calibri Light"/>
              </a:rPr>
              <a:t> (</a:t>
            </a:r>
            <a:r>
              <a:rPr lang="en-US" sz="1800" dirty="0" err="1">
                <a:cs typeface="Calibri Light"/>
              </a:rPr>
              <a:t>Customer_id</a:t>
            </a:r>
            <a:r>
              <a:rPr lang="en-US" sz="1800" dirty="0">
                <a:cs typeface="Calibri Light"/>
              </a:rPr>
              <a:t> int, </a:t>
            </a:r>
            <a:r>
              <a:rPr lang="en-US" sz="1800" dirty="0" err="1">
                <a:cs typeface="Calibri Light"/>
              </a:rPr>
              <a:t>Mobile_no</a:t>
            </a:r>
            <a:r>
              <a:rPr lang="en-US" sz="1800" dirty="0">
                <a:cs typeface="Calibri Light"/>
              </a:rPr>
              <a:t> number(10),PRIMARY KEY (</a:t>
            </a:r>
            <a:r>
              <a:rPr lang="en-US" sz="1800" dirty="0" err="1">
                <a:cs typeface="Calibri Light"/>
              </a:rPr>
              <a:t>Customer_id,Mobile_no</a:t>
            </a:r>
            <a:r>
              <a:rPr lang="en-US" sz="1800" dirty="0">
                <a:cs typeface="Calibri Light"/>
              </a:rPr>
              <a:t>));</a:t>
            </a:r>
          </a:p>
        </p:txBody>
      </p:sp>
      <p:pic>
        <p:nvPicPr>
          <p:cNvPr id="4" name="Picture 4" descr="Table&#10;&#10;Description automatically generated">
            <a:extLst>
              <a:ext uri="{FF2B5EF4-FFF2-40B4-BE49-F238E27FC236}">
                <a16:creationId xmlns:a16="http://schemas.microsoft.com/office/drawing/2014/main" id="{37099ECA-1BD8-457A-A019-AA7766A0A538}"/>
              </a:ext>
            </a:extLst>
          </p:cNvPr>
          <p:cNvPicPr>
            <a:picLocks noGrp="1" noChangeAspect="1"/>
          </p:cNvPicPr>
          <p:nvPr>
            <p:ph idx="1"/>
          </p:nvPr>
        </p:nvPicPr>
        <p:blipFill>
          <a:blip r:embed="rId2"/>
          <a:stretch>
            <a:fillRect/>
          </a:stretch>
        </p:blipFill>
        <p:spPr>
          <a:xfrm>
            <a:off x="1257143" y="2234548"/>
            <a:ext cx="4575001" cy="3692046"/>
          </a:xfrm>
        </p:spPr>
      </p:pic>
      <p:pic>
        <p:nvPicPr>
          <p:cNvPr id="5" name="Picture 5" descr="A picture containing table&#10;&#10;Description automatically generated">
            <a:extLst>
              <a:ext uri="{FF2B5EF4-FFF2-40B4-BE49-F238E27FC236}">
                <a16:creationId xmlns:a16="http://schemas.microsoft.com/office/drawing/2014/main" id="{6311027B-BC31-4B58-9E1C-F475196D9E9D}"/>
              </a:ext>
            </a:extLst>
          </p:cNvPr>
          <p:cNvPicPr>
            <a:picLocks noChangeAspect="1"/>
          </p:cNvPicPr>
          <p:nvPr/>
        </p:nvPicPr>
        <p:blipFill>
          <a:blip r:embed="rId3"/>
          <a:stretch>
            <a:fillRect/>
          </a:stretch>
        </p:blipFill>
        <p:spPr>
          <a:xfrm>
            <a:off x="7038789" y="1668267"/>
            <a:ext cx="4115910" cy="4824608"/>
          </a:xfrm>
          <a:prstGeom prst="rect">
            <a:avLst/>
          </a:prstGeom>
        </p:spPr>
      </p:pic>
    </p:spTree>
    <p:extLst>
      <p:ext uri="{BB962C8B-B14F-4D97-AF65-F5344CB8AC3E}">
        <p14:creationId xmlns:p14="http://schemas.microsoft.com/office/powerpoint/2010/main" val="1241057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636B-EE5B-42A2-A93F-5D1EC003C76C}"/>
              </a:ext>
            </a:extLst>
          </p:cNvPr>
          <p:cNvSpPr>
            <a:spLocks noGrp="1"/>
          </p:cNvSpPr>
          <p:nvPr>
            <p:ph type="title"/>
          </p:nvPr>
        </p:nvSpPr>
        <p:spPr>
          <a:xfrm>
            <a:off x="838200" y="365124"/>
            <a:ext cx="10515600" cy="1509857"/>
          </a:xfrm>
        </p:spPr>
        <p:txBody>
          <a:bodyPr>
            <a:normAutofit fontScale="90000"/>
          </a:bodyPr>
          <a:lstStyle/>
          <a:p>
            <a:r>
              <a:rPr lang="en-US" sz="3200" dirty="0">
                <a:cs typeface="Calibri Light"/>
              </a:rPr>
              <a:t>EMP_NUMBER AND LOAN_CUSTOMER</a:t>
            </a:r>
            <a:br>
              <a:rPr lang="en-US" sz="3200" dirty="0">
                <a:cs typeface="Calibri Light"/>
              </a:rPr>
            </a:br>
            <a:r>
              <a:rPr lang="en-US" sz="2000" dirty="0">
                <a:cs typeface="Calibri Light"/>
              </a:rPr>
              <a:t>Create table </a:t>
            </a:r>
            <a:r>
              <a:rPr lang="en-US" sz="2000" dirty="0" err="1">
                <a:cs typeface="Calibri Light"/>
              </a:rPr>
              <a:t>Emp_Mob</a:t>
            </a:r>
            <a:r>
              <a:rPr lang="en-US" sz="2000" dirty="0">
                <a:cs typeface="Calibri Light"/>
              </a:rPr>
              <a:t>(</a:t>
            </a:r>
            <a:r>
              <a:rPr lang="en-US" sz="2000" dirty="0" err="1">
                <a:cs typeface="Calibri Light"/>
              </a:rPr>
              <a:t>Emp_id</a:t>
            </a:r>
            <a:r>
              <a:rPr lang="en-US" sz="2000" dirty="0">
                <a:cs typeface="Calibri Light"/>
              </a:rPr>
              <a:t> varchar(10), </a:t>
            </a:r>
            <a:r>
              <a:rPr lang="en-US" sz="2000" dirty="0" err="1">
                <a:cs typeface="Calibri Light"/>
              </a:rPr>
              <a:t>Emp_Mobile</a:t>
            </a:r>
            <a:r>
              <a:rPr lang="en-US" sz="2000" dirty="0">
                <a:cs typeface="Calibri Light"/>
              </a:rPr>
              <a:t> number(10),PRIMARY KEY (</a:t>
            </a:r>
            <a:r>
              <a:rPr lang="en-US" sz="2000" dirty="0" err="1">
                <a:cs typeface="Calibri Light"/>
              </a:rPr>
              <a:t>Emp_id</a:t>
            </a:r>
            <a:r>
              <a:rPr lang="en-US" sz="2000" dirty="0">
                <a:cs typeface="Calibri Light"/>
              </a:rPr>
              <a:t>, </a:t>
            </a:r>
            <a:r>
              <a:rPr lang="en-US" sz="2000" dirty="0" err="1">
                <a:cs typeface="Calibri Light"/>
              </a:rPr>
              <a:t>Emp_Mobile</a:t>
            </a:r>
            <a:r>
              <a:rPr lang="en-US" sz="2000" dirty="0">
                <a:cs typeface="Calibri Light"/>
              </a:rPr>
              <a:t>) );</a:t>
            </a:r>
            <a:br>
              <a:rPr lang="en-US" sz="2000" dirty="0">
                <a:cs typeface="Calibri Light"/>
              </a:rPr>
            </a:br>
            <a:r>
              <a:rPr lang="en-US" sz="2000" dirty="0">
                <a:cs typeface="Calibri Light"/>
              </a:rPr>
              <a:t>Create table  </a:t>
            </a:r>
            <a:r>
              <a:rPr lang="en-US" sz="2000" dirty="0" err="1">
                <a:cs typeface="Calibri Light"/>
              </a:rPr>
              <a:t>Loan_num</a:t>
            </a:r>
            <a:r>
              <a:rPr lang="en-US" sz="2000" dirty="0">
                <a:cs typeface="Calibri Light"/>
              </a:rPr>
              <a:t>(</a:t>
            </a:r>
            <a:r>
              <a:rPr lang="en-US" sz="2000" dirty="0" err="1">
                <a:cs typeface="Calibri Light"/>
              </a:rPr>
              <a:t>Customer_id</a:t>
            </a:r>
            <a:r>
              <a:rPr lang="en-US" sz="2000" dirty="0">
                <a:cs typeface="Calibri Light"/>
              </a:rPr>
              <a:t> int, </a:t>
            </a:r>
            <a:r>
              <a:rPr lang="en-US" sz="2000" dirty="0" err="1">
                <a:cs typeface="Calibri Light"/>
              </a:rPr>
              <a:t>LoanNumber</a:t>
            </a:r>
            <a:r>
              <a:rPr lang="en-US" sz="2000" dirty="0">
                <a:cs typeface="Calibri Light"/>
              </a:rPr>
              <a:t> </a:t>
            </a:r>
            <a:r>
              <a:rPr lang="en-US" sz="2000" dirty="0" err="1">
                <a:cs typeface="Calibri Light"/>
              </a:rPr>
              <a:t>int,PRIMARY</a:t>
            </a:r>
            <a:r>
              <a:rPr lang="en-US" sz="2000" dirty="0">
                <a:cs typeface="Calibri Light"/>
              </a:rPr>
              <a:t> KEY (</a:t>
            </a:r>
            <a:r>
              <a:rPr lang="en-US" sz="2000" dirty="0" err="1">
                <a:cs typeface="Calibri Light"/>
              </a:rPr>
              <a:t>Customer_id,LoanNumber</a:t>
            </a:r>
            <a:r>
              <a:rPr lang="en-US" sz="2000" dirty="0">
                <a:cs typeface="Calibri Light"/>
              </a:rPr>
              <a:t>));</a:t>
            </a:r>
          </a:p>
        </p:txBody>
      </p:sp>
      <p:pic>
        <p:nvPicPr>
          <p:cNvPr id="4" name="Picture 4" descr="A picture containing graphical user interface&#10;&#10;Description automatically generated">
            <a:extLst>
              <a:ext uri="{FF2B5EF4-FFF2-40B4-BE49-F238E27FC236}">
                <a16:creationId xmlns:a16="http://schemas.microsoft.com/office/drawing/2014/main" id="{65B42797-353E-4E5C-80FA-E02889AF1452}"/>
              </a:ext>
            </a:extLst>
          </p:cNvPr>
          <p:cNvPicPr>
            <a:picLocks noGrp="1" noChangeAspect="1"/>
          </p:cNvPicPr>
          <p:nvPr>
            <p:ph idx="1"/>
          </p:nvPr>
        </p:nvPicPr>
        <p:blipFill>
          <a:blip r:embed="rId2"/>
          <a:stretch>
            <a:fillRect/>
          </a:stretch>
        </p:blipFill>
        <p:spPr>
          <a:xfrm>
            <a:off x="1487514" y="2073656"/>
            <a:ext cx="3280774" cy="3952222"/>
          </a:xfrm>
        </p:spPr>
      </p:pic>
      <p:pic>
        <p:nvPicPr>
          <p:cNvPr id="5" name="Picture 5" descr="A picture containing table&#10;&#10;Description automatically generated">
            <a:extLst>
              <a:ext uri="{FF2B5EF4-FFF2-40B4-BE49-F238E27FC236}">
                <a16:creationId xmlns:a16="http://schemas.microsoft.com/office/drawing/2014/main" id="{9E8FC323-0A50-4AA9-B347-4412EED679F5}"/>
              </a:ext>
            </a:extLst>
          </p:cNvPr>
          <p:cNvPicPr>
            <a:picLocks noChangeAspect="1"/>
          </p:cNvPicPr>
          <p:nvPr/>
        </p:nvPicPr>
        <p:blipFill>
          <a:blip r:embed="rId3"/>
          <a:stretch>
            <a:fillRect/>
          </a:stretch>
        </p:blipFill>
        <p:spPr>
          <a:xfrm>
            <a:off x="6780676" y="2073656"/>
            <a:ext cx="3282993" cy="3993975"/>
          </a:xfrm>
          <a:prstGeom prst="rect">
            <a:avLst/>
          </a:prstGeom>
        </p:spPr>
      </p:pic>
    </p:spTree>
    <p:extLst>
      <p:ext uri="{BB962C8B-B14F-4D97-AF65-F5344CB8AC3E}">
        <p14:creationId xmlns:p14="http://schemas.microsoft.com/office/powerpoint/2010/main" val="2783418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DC39-DB01-434D-9E2F-B5941CC29C30}"/>
              </a:ext>
            </a:extLst>
          </p:cNvPr>
          <p:cNvSpPr>
            <a:spLocks noGrp="1"/>
          </p:cNvSpPr>
          <p:nvPr>
            <p:ph type="title"/>
          </p:nvPr>
        </p:nvSpPr>
        <p:spPr>
          <a:xfrm>
            <a:off x="838200" y="0"/>
            <a:ext cx="10515600" cy="1750230"/>
          </a:xfrm>
        </p:spPr>
        <p:txBody>
          <a:bodyPr>
            <a:noAutofit/>
          </a:bodyPr>
          <a:lstStyle/>
          <a:p>
            <a:r>
              <a:rPr lang="en-US" sz="2800" dirty="0">
                <a:cs typeface="Calibri Light"/>
              </a:rPr>
              <a:t>TRANSACT AND BILL</a:t>
            </a:r>
            <a:br>
              <a:rPr lang="en-US" sz="1800" dirty="0">
                <a:cs typeface="Calibri Light"/>
              </a:rPr>
            </a:br>
            <a:r>
              <a:rPr lang="en-US" sz="1800" dirty="0">
                <a:cs typeface="Calibri Light"/>
              </a:rPr>
              <a:t>Create table Transact (</a:t>
            </a:r>
            <a:r>
              <a:rPr lang="en-US" sz="1800" dirty="0" err="1">
                <a:cs typeface="Calibri Light"/>
              </a:rPr>
              <a:t>AccountID</a:t>
            </a:r>
            <a:r>
              <a:rPr lang="en-US" sz="1800" dirty="0">
                <a:cs typeface="Calibri Light"/>
              </a:rPr>
              <a:t> varchar(20), </a:t>
            </a:r>
            <a:r>
              <a:rPr lang="en-US" sz="1800" dirty="0" err="1">
                <a:cs typeface="Calibri Light"/>
              </a:rPr>
              <a:t>TransactionID</a:t>
            </a:r>
            <a:r>
              <a:rPr lang="en-US" sz="1800" dirty="0">
                <a:cs typeface="Calibri Light"/>
              </a:rPr>
              <a:t> varchar(15), PRIMARY KEY (</a:t>
            </a:r>
            <a:r>
              <a:rPr lang="en-US" sz="1800" dirty="0" err="1">
                <a:cs typeface="Calibri Light"/>
              </a:rPr>
              <a:t>AccountID,TransactionID</a:t>
            </a:r>
            <a:r>
              <a:rPr lang="en-US" sz="1800" dirty="0">
                <a:cs typeface="Calibri Light"/>
              </a:rPr>
              <a:t>));</a:t>
            </a:r>
            <a:br>
              <a:rPr lang="en-US" sz="1800" dirty="0">
                <a:cs typeface="Calibri Light"/>
              </a:rPr>
            </a:br>
            <a:r>
              <a:rPr lang="en-US" sz="1800" dirty="0">
                <a:cs typeface="Calibri Light"/>
              </a:rPr>
              <a:t>Create table Bill (</a:t>
            </a:r>
            <a:r>
              <a:rPr lang="en-US" sz="1800" dirty="0" err="1">
                <a:cs typeface="Calibri Light"/>
              </a:rPr>
              <a:t>AccountID</a:t>
            </a:r>
            <a:r>
              <a:rPr lang="en-US" sz="1800" dirty="0">
                <a:cs typeface="Calibri Light"/>
              </a:rPr>
              <a:t> varchar(20), </a:t>
            </a:r>
            <a:r>
              <a:rPr lang="en-US" sz="1800" dirty="0" err="1">
                <a:cs typeface="Calibri Light"/>
              </a:rPr>
              <a:t>Billpayment_no</a:t>
            </a:r>
            <a:r>
              <a:rPr lang="en-US" sz="1800" dirty="0">
                <a:cs typeface="Calibri Light"/>
              </a:rPr>
              <a:t> varchar(20), PRIMARY KEY (</a:t>
            </a:r>
            <a:r>
              <a:rPr lang="en-US" sz="1800" dirty="0" err="1">
                <a:cs typeface="Calibri Light"/>
              </a:rPr>
              <a:t>AccountID,Billpayment_no</a:t>
            </a:r>
            <a:r>
              <a:rPr lang="en-US" sz="1800" dirty="0">
                <a:cs typeface="Calibri Light"/>
              </a:rPr>
              <a:t>));</a:t>
            </a:r>
          </a:p>
        </p:txBody>
      </p:sp>
      <p:pic>
        <p:nvPicPr>
          <p:cNvPr id="4" name="Picture 4" descr="Table&#10;&#10;Description automatically generated">
            <a:extLst>
              <a:ext uri="{FF2B5EF4-FFF2-40B4-BE49-F238E27FC236}">
                <a16:creationId xmlns:a16="http://schemas.microsoft.com/office/drawing/2014/main" id="{013C8DA1-5A40-46D5-B80C-8DF05413F333}"/>
              </a:ext>
            </a:extLst>
          </p:cNvPr>
          <p:cNvPicPr>
            <a:picLocks noGrp="1" noChangeAspect="1"/>
          </p:cNvPicPr>
          <p:nvPr>
            <p:ph idx="1"/>
          </p:nvPr>
        </p:nvPicPr>
        <p:blipFill>
          <a:blip r:embed="rId2"/>
          <a:stretch>
            <a:fillRect/>
          </a:stretch>
        </p:blipFill>
        <p:spPr>
          <a:xfrm>
            <a:off x="482578" y="1750230"/>
            <a:ext cx="3039947" cy="4904570"/>
          </a:xfrm>
        </p:spPr>
      </p:pic>
      <p:pic>
        <p:nvPicPr>
          <p:cNvPr id="5" name="Picture 5" descr="Table&#10;&#10;Description automatically generated">
            <a:extLst>
              <a:ext uri="{FF2B5EF4-FFF2-40B4-BE49-F238E27FC236}">
                <a16:creationId xmlns:a16="http://schemas.microsoft.com/office/drawing/2014/main" id="{8077A538-D5D2-4ADD-9AB3-E79BB559213B}"/>
              </a:ext>
            </a:extLst>
          </p:cNvPr>
          <p:cNvPicPr>
            <a:picLocks noChangeAspect="1"/>
          </p:cNvPicPr>
          <p:nvPr/>
        </p:nvPicPr>
        <p:blipFill>
          <a:blip r:embed="rId3"/>
          <a:stretch>
            <a:fillRect/>
          </a:stretch>
        </p:blipFill>
        <p:spPr>
          <a:xfrm>
            <a:off x="4117773" y="2132657"/>
            <a:ext cx="3359063" cy="3946761"/>
          </a:xfrm>
          <a:prstGeom prst="rect">
            <a:avLst/>
          </a:prstGeom>
        </p:spPr>
      </p:pic>
      <p:pic>
        <p:nvPicPr>
          <p:cNvPr id="6" name="Picture 6" descr="Table&#10;&#10;Description automatically generated">
            <a:extLst>
              <a:ext uri="{FF2B5EF4-FFF2-40B4-BE49-F238E27FC236}">
                <a16:creationId xmlns:a16="http://schemas.microsoft.com/office/drawing/2014/main" id="{B00FCDE0-F453-4287-A110-87350FE4BDCF}"/>
              </a:ext>
            </a:extLst>
          </p:cNvPr>
          <p:cNvPicPr>
            <a:picLocks noChangeAspect="1"/>
          </p:cNvPicPr>
          <p:nvPr/>
        </p:nvPicPr>
        <p:blipFill>
          <a:blip r:embed="rId4"/>
          <a:stretch>
            <a:fillRect/>
          </a:stretch>
        </p:blipFill>
        <p:spPr>
          <a:xfrm>
            <a:off x="8354443" y="1813774"/>
            <a:ext cx="2748273" cy="4584525"/>
          </a:xfrm>
          <a:prstGeom prst="rect">
            <a:avLst/>
          </a:prstGeom>
        </p:spPr>
      </p:pic>
    </p:spTree>
    <p:extLst>
      <p:ext uri="{BB962C8B-B14F-4D97-AF65-F5344CB8AC3E}">
        <p14:creationId xmlns:p14="http://schemas.microsoft.com/office/powerpoint/2010/main" val="1345738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90D8-0FF6-4135-AA75-2897B5B79D85}"/>
              </a:ext>
            </a:extLst>
          </p:cNvPr>
          <p:cNvSpPr>
            <a:spLocks noGrp="1"/>
          </p:cNvSpPr>
          <p:nvPr>
            <p:ph type="title"/>
          </p:nvPr>
        </p:nvSpPr>
        <p:spPr>
          <a:xfrm>
            <a:off x="838200" y="212436"/>
            <a:ext cx="10515600" cy="1560945"/>
          </a:xfrm>
        </p:spPr>
        <p:txBody>
          <a:bodyPr>
            <a:normAutofit/>
          </a:bodyPr>
          <a:lstStyle/>
          <a:p>
            <a:r>
              <a:rPr lang="en-US" sz="3200" dirty="0">
                <a:cs typeface="Calibri Light"/>
              </a:rPr>
              <a:t>STATE_CITY , ZIP AND USERLOGINS</a:t>
            </a:r>
            <a:br>
              <a:rPr lang="en-US" sz="1800" dirty="0">
                <a:cs typeface="Calibri Light"/>
              </a:rPr>
            </a:br>
            <a:r>
              <a:rPr lang="en-US" sz="1800" dirty="0">
                <a:cs typeface="Calibri Light"/>
              </a:rPr>
              <a:t>Create Table </a:t>
            </a:r>
            <a:r>
              <a:rPr lang="en-US" sz="1800" dirty="0" err="1">
                <a:cs typeface="Calibri Light"/>
              </a:rPr>
              <a:t>State_city</a:t>
            </a:r>
            <a:r>
              <a:rPr lang="en-US" sz="1800" dirty="0">
                <a:cs typeface="Calibri Light"/>
              </a:rPr>
              <a:t>(City varchar2(20),State varchar2(20));</a:t>
            </a:r>
            <a:br>
              <a:rPr lang="en-US" sz="1800" dirty="0">
                <a:cs typeface="Calibri Light"/>
              </a:rPr>
            </a:br>
            <a:r>
              <a:rPr lang="en-US" sz="1800" dirty="0">
                <a:cs typeface="Calibri Light"/>
              </a:rPr>
              <a:t>Create table Zip (</a:t>
            </a:r>
            <a:r>
              <a:rPr lang="en-US" sz="1800" dirty="0" err="1">
                <a:cs typeface="Calibri Light"/>
              </a:rPr>
              <a:t>Zip_code</a:t>
            </a:r>
            <a:r>
              <a:rPr lang="en-US" sz="1800" dirty="0">
                <a:cs typeface="Calibri Light"/>
              </a:rPr>
              <a:t> int, City varchar2(20));</a:t>
            </a:r>
            <a:br>
              <a:rPr lang="en-US" sz="1800" dirty="0">
                <a:cs typeface="Calibri Light"/>
              </a:rPr>
            </a:br>
            <a:r>
              <a:rPr lang="en-US" sz="1800" dirty="0">
                <a:cs typeface="Calibri Light"/>
              </a:rPr>
              <a:t>Create Table USERLOGINS (</a:t>
            </a:r>
            <a:r>
              <a:rPr lang="en-US" sz="1800" dirty="0" err="1">
                <a:cs typeface="Calibri Light"/>
              </a:rPr>
              <a:t>UserLoginID</a:t>
            </a:r>
            <a:r>
              <a:rPr lang="en-US" sz="1800" dirty="0">
                <a:cs typeface="Calibri Light"/>
              </a:rPr>
              <a:t> int PRIMARY KEY, </a:t>
            </a:r>
            <a:r>
              <a:rPr lang="en-US" sz="1800" dirty="0" err="1">
                <a:cs typeface="Calibri Light"/>
              </a:rPr>
              <a:t>UserName</a:t>
            </a:r>
            <a:r>
              <a:rPr lang="en-US" sz="1800" dirty="0">
                <a:cs typeface="Calibri Light"/>
              </a:rPr>
              <a:t> varchar(20), password varchar(12));</a:t>
            </a:r>
            <a:br>
              <a:rPr lang="en-US" sz="1800" dirty="0">
                <a:cs typeface="Calibri Light"/>
              </a:rPr>
            </a:br>
            <a:endParaRPr lang="en-US" sz="1800" dirty="0">
              <a:cs typeface="Calibri Light"/>
            </a:endParaRPr>
          </a:p>
        </p:txBody>
      </p:sp>
      <p:pic>
        <p:nvPicPr>
          <p:cNvPr id="4" name="Picture 4" descr="Table&#10;&#10;Description automatically generated">
            <a:extLst>
              <a:ext uri="{FF2B5EF4-FFF2-40B4-BE49-F238E27FC236}">
                <a16:creationId xmlns:a16="http://schemas.microsoft.com/office/drawing/2014/main" id="{456E760D-4206-4788-B6D0-B41070E84369}"/>
              </a:ext>
            </a:extLst>
          </p:cNvPr>
          <p:cNvPicPr>
            <a:picLocks noGrp="1" noChangeAspect="1"/>
          </p:cNvPicPr>
          <p:nvPr>
            <p:ph idx="1"/>
          </p:nvPr>
        </p:nvPicPr>
        <p:blipFill>
          <a:blip r:embed="rId2"/>
          <a:stretch>
            <a:fillRect/>
          </a:stretch>
        </p:blipFill>
        <p:spPr>
          <a:xfrm>
            <a:off x="348614" y="1953179"/>
            <a:ext cx="3333750" cy="4257675"/>
          </a:xfrm>
        </p:spPr>
      </p:pic>
      <p:pic>
        <p:nvPicPr>
          <p:cNvPr id="5" name="Picture 5">
            <a:extLst>
              <a:ext uri="{FF2B5EF4-FFF2-40B4-BE49-F238E27FC236}">
                <a16:creationId xmlns:a16="http://schemas.microsoft.com/office/drawing/2014/main" id="{93DBB077-1B4E-439E-A4F6-AF99666A6BBB}"/>
              </a:ext>
            </a:extLst>
          </p:cNvPr>
          <p:cNvPicPr>
            <a:picLocks noChangeAspect="1"/>
          </p:cNvPicPr>
          <p:nvPr/>
        </p:nvPicPr>
        <p:blipFill>
          <a:blip r:embed="rId3"/>
          <a:stretch>
            <a:fillRect/>
          </a:stretch>
        </p:blipFill>
        <p:spPr>
          <a:xfrm>
            <a:off x="4095062" y="1947243"/>
            <a:ext cx="3620021" cy="4263611"/>
          </a:xfrm>
          <a:prstGeom prst="rect">
            <a:avLst/>
          </a:prstGeom>
        </p:spPr>
      </p:pic>
      <p:pic>
        <p:nvPicPr>
          <p:cNvPr id="6" name="Picture 5">
            <a:extLst>
              <a:ext uri="{FF2B5EF4-FFF2-40B4-BE49-F238E27FC236}">
                <a16:creationId xmlns:a16="http://schemas.microsoft.com/office/drawing/2014/main" id="{42469071-ECC8-4FE7-8203-BF31BA670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127" y="1947243"/>
            <a:ext cx="3445164" cy="4263611"/>
          </a:xfrm>
          <a:prstGeom prst="rect">
            <a:avLst/>
          </a:prstGeom>
        </p:spPr>
      </p:pic>
    </p:spTree>
    <p:extLst>
      <p:ext uri="{BB962C8B-B14F-4D97-AF65-F5344CB8AC3E}">
        <p14:creationId xmlns:p14="http://schemas.microsoft.com/office/powerpoint/2010/main" val="2083455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5A12F-7140-420E-A6EB-99F3E0B815B2}"/>
              </a:ext>
            </a:extLst>
          </p:cNvPr>
          <p:cNvSpPr>
            <a:spLocks noGrp="1"/>
          </p:cNvSpPr>
          <p:nvPr>
            <p:ph type="title"/>
          </p:nvPr>
        </p:nvSpPr>
        <p:spPr>
          <a:xfrm>
            <a:off x="1327039" y="3834018"/>
            <a:ext cx="6287827" cy="1361515"/>
          </a:xfrm>
        </p:spPr>
        <p:txBody>
          <a:bodyPr anchor="t">
            <a:normAutofit/>
          </a:bodyPr>
          <a:lstStyle/>
          <a:p>
            <a:r>
              <a:rPr lang="en-US" sz="5800" b="1" i="1" u="sng">
                <a:cs typeface="Calibri Light"/>
              </a:rPr>
              <a:t>USER</a:t>
            </a:r>
            <a:r>
              <a:rPr lang="en-US">
                <a:cs typeface="Calibri Light"/>
              </a:rPr>
              <a:t> </a:t>
            </a:r>
            <a:r>
              <a:rPr lang="en-US" sz="5800" b="1" i="1" u="sng">
                <a:cs typeface="Calibri Light"/>
              </a:rPr>
              <a:t>INTERFACE</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9321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A7AB-2E27-48B5-A5F2-35E8EA0E8A29}"/>
              </a:ext>
            </a:extLst>
          </p:cNvPr>
          <p:cNvSpPr>
            <a:spLocks noGrp="1"/>
          </p:cNvSpPr>
          <p:nvPr>
            <p:ph type="title"/>
          </p:nvPr>
        </p:nvSpPr>
        <p:spPr>
          <a:xfrm>
            <a:off x="838200" y="365125"/>
            <a:ext cx="10515600" cy="804195"/>
          </a:xfrm>
        </p:spPr>
        <p:txBody>
          <a:bodyPr>
            <a:normAutofit/>
          </a:bodyPr>
          <a:lstStyle/>
          <a:p>
            <a:r>
              <a:rPr lang="en-US" sz="4000" dirty="0" err="1">
                <a:cs typeface="Calibri Light"/>
              </a:rPr>
              <a:t>HomePage</a:t>
            </a:r>
            <a:endParaRPr lang="en-US" sz="4000" dirty="0">
              <a:cs typeface="Calibri Light"/>
            </a:endParaRPr>
          </a:p>
        </p:txBody>
      </p:sp>
      <p:pic>
        <p:nvPicPr>
          <p:cNvPr id="4" name="Picture 4">
            <a:extLst>
              <a:ext uri="{FF2B5EF4-FFF2-40B4-BE49-F238E27FC236}">
                <a16:creationId xmlns:a16="http://schemas.microsoft.com/office/drawing/2014/main" id="{B3654EFB-D859-41A9-95B6-26AD2BC62EC0}"/>
              </a:ext>
            </a:extLst>
          </p:cNvPr>
          <p:cNvPicPr>
            <a:picLocks noGrp="1" noChangeAspect="1"/>
          </p:cNvPicPr>
          <p:nvPr>
            <p:ph idx="1"/>
          </p:nvPr>
        </p:nvPicPr>
        <p:blipFill>
          <a:blip r:embed="rId2"/>
          <a:stretch>
            <a:fillRect/>
          </a:stretch>
        </p:blipFill>
        <p:spPr>
          <a:xfrm>
            <a:off x="757989" y="1226818"/>
            <a:ext cx="10676021" cy="5006141"/>
          </a:xfrm>
        </p:spPr>
      </p:pic>
    </p:spTree>
    <p:extLst>
      <p:ext uri="{BB962C8B-B14F-4D97-AF65-F5344CB8AC3E}">
        <p14:creationId xmlns:p14="http://schemas.microsoft.com/office/powerpoint/2010/main" val="443288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7C12-661F-44D7-98BC-0A6323F2E0D8}"/>
              </a:ext>
            </a:extLst>
          </p:cNvPr>
          <p:cNvSpPr>
            <a:spLocks noGrp="1"/>
          </p:cNvSpPr>
          <p:nvPr>
            <p:ph type="title"/>
          </p:nvPr>
        </p:nvSpPr>
        <p:spPr>
          <a:xfrm>
            <a:off x="838200" y="365125"/>
            <a:ext cx="10515600" cy="904458"/>
          </a:xfrm>
        </p:spPr>
        <p:txBody>
          <a:bodyPr/>
          <a:lstStyle/>
          <a:p>
            <a:r>
              <a:rPr lang="en-US" dirty="0">
                <a:cs typeface="Calibri Light"/>
              </a:rPr>
              <a:t>Admin Login </a:t>
            </a:r>
            <a:endParaRPr lang="en-US" dirty="0"/>
          </a:p>
        </p:txBody>
      </p:sp>
      <p:pic>
        <p:nvPicPr>
          <p:cNvPr id="7" name="Picture 7">
            <a:extLst>
              <a:ext uri="{FF2B5EF4-FFF2-40B4-BE49-F238E27FC236}">
                <a16:creationId xmlns:a16="http://schemas.microsoft.com/office/drawing/2014/main" id="{EBDEC4EE-BB88-4617-8769-C8F8523F442D}"/>
              </a:ext>
            </a:extLst>
          </p:cNvPr>
          <p:cNvPicPr>
            <a:picLocks noGrp="1" noChangeAspect="1"/>
          </p:cNvPicPr>
          <p:nvPr>
            <p:ph idx="1"/>
          </p:nvPr>
        </p:nvPicPr>
        <p:blipFill>
          <a:blip r:embed="rId2"/>
          <a:stretch>
            <a:fillRect/>
          </a:stretch>
        </p:blipFill>
        <p:spPr>
          <a:xfrm>
            <a:off x="727181" y="1278914"/>
            <a:ext cx="10737637" cy="5023100"/>
          </a:xfrm>
        </p:spPr>
      </p:pic>
    </p:spTree>
    <p:extLst>
      <p:ext uri="{BB962C8B-B14F-4D97-AF65-F5344CB8AC3E}">
        <p14:creationId xmlns:p14="http://schemas.microsoft.com/office/powerpoint/2010/main" val="164908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DC5F-F415-415F-B52B-06342278F820}"/>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Registration</a:t>
            </a:r>
          </a:p>
        </p:txBody>
      </p:sp>
      <p:pic>
        <p:nvPicPr>
          <p:cNvPr id="4" name="Picture 4">
            <a:extLst>
              <a:ext uri="{FF2B5EF4-FFF2-40B4-BE49-F238E27FC236}">
                <a16:creationId xmlns:a16="http://schemas.microsoft.com/office/drawing/2014/main" id="{8BCA6D41-896B-42A3-AD37-65C90BB8E08B}"/>
              </a:ext>
            </a:extLst>
          </p:cNvPr>
          <p:cNvPicPr>
            <a:picLocks noGrp="1" noChangeAspect="1"/>
          </p:cNvPicPr>
          <p:nvPr>
            <p:ph idx="1"/>
          </p:nvPr>
        </p:nvPicPr>
        <p:blipFill>
          <a:blip r:embed="rId2"/>
          <a:stretch>
            <a:fillRect/>
          </a:stretch>
        </p:blipFill>
        <p:spPr>
          <a:xfrm>
            <a:off x="840839" y="1288585"/>
            <a:ext cx="10719088" cy="5119237"/>
          </a:xfrm>
          <a:prstGeom prst="rect">
            <a:avLst/>
          </a:prstGeom>
        </p:spPr>
      </p:pic>
    </p:spTree>
    <p:extLst>
      <p:ext uri="{BB962C8B-B14F-4D97-AF65-F5344CB8AC3E}">
        <p14:creationId xmlns:p14="http://schemas.microsoft.com/office/powerpoint/2010/main" val="960224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EAA3-3D54-4FCE-9760-76F63B1F82C6}"/>
              </a:ext>
            </a:extLst>
          </p:cNvPr>
          <p:cNvSpPr>
            <a:spLocks noGrp="1"/>
          </p:cNvSpPr>
          <p:nvPr>
            <p:ph type="title"/>
          </p:nvPr>
        </p:nvSpPr>
        <p:spPr>
          <a:xfrm>
            <a:off x="838200" y="365125"/>
            <a:ext cx="10515600" cy="904458"/>
          </a:xfrm>
        </p:spPr>
        <p:txBody>
          <a:bodyPr/>
          <a:lstStyle/>
          <a:p>
            <a:r>
              <a:rPr lang="en-US" dirty="0">
                <a:cs typeface="Calibri Light"/>
              </a:rPr>
              <a:t>User Login</a:t>
            </a:r>
            <a:endParaRPr lang="en-US" dirty="0"/>
          </a:p>
        </p:txBody>
      </p:sp>
      <p:pic>
        <p:nvPicPr>
          <p:cNvPr id="4" name="Picture 4">
            <a:extLst>
              <a:ext uri="{FF2B5EF4-FFF2-40B4-BE49-F238E27FC236}">
                <a16:creationId xmlns:a16="http://schemas.microsoft.com/office/drawing/2014/main" id="{8AD7B2FC-C62F-490D-9C5C-D420DD93683F}"/>
              </a:ext>
            </a:extLst>
          </p:cNvPr>
          <p:cNvPicPr>
            <a:picLocks noGrp="1" noChangeAspect="1"/>
          </p:cNvPicPr>
          <p:nvPr>
            <p:ph idx="1"/>
          </p:nvPr>
        </p:nvPicPr>
        <p:blipFill>
          <a:blip r:embed="rId2"/>
          <a:stretch>
            <a:fillRect/>
          </a:stretch>
        </p:blipFill>
        <p:spPr>
          <a:xfrm>
            <a:off x="741633" y="1203298"/>
            <a:ext cx="10508206" cy="4882732"/>
          </a:xfrm>
        </p:spPr>
      </p:pic>
    </p:spTree>
    <p:extLst>
      <p:ext uri="{BB962C8B-B14F-4D97-AF65-F5344CB8AC3E}">
        <p14:creationId xmlns:p14="http://schemas.microsoft.com/office/powerpoint/2010/main" val="177766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A43FC-273F-4EF9-A19B-73CE3B4036CE}"/>
              </a:ext>
            </a:extLst>
          </p:cNvPr>
          <p:cNvSpPr>
            <a:spLocks noGrp="1"/>
          </p:cNvSpPr>
          <p:nvPr>
            <p:ph type="title"/>
          </p:nvPr>
        </p:nvSpPr>
        <p:spPr/>
        <p:txBody>
          <a:bodyPr/>
          <a:lstStyle/>
          <a:p>
            <a:r>
              <a:rPr lang="en-US" b="1" dirty="0">
                <a:solidFill>
                  <a:schemeClr val="accent1"/>
                </a:solidFill>
                <a:latin typeface="Bookman Old Style"/>
                <a:cs typeface="Calibri Light"/>
              </a:rPr>
              <a:t>AIM</a:t>
            </a:r>
            <a:endParaRPr lang="en-IN" dirty="0"/>
          </a:p>
        </p:txBody>
      </p:sp>
      <p:sp>
        <p:nvSpPr>
          <p:cNvPr id="3" name="Content Placeholder 2">
            <a:extLst>
              <a:ext uri="{FF2B5EF4-FFF2-40B4-BE49-F238E27FC236}">
                <a16:creationId xmlns:a16="http://schemas.microsoft.com/office/drawing/2014/main" id="{E36AD94D-71C6-46FA-9E52-BD1729129865}"/>
              </a:ext>
            </a:extLst>
          </p:cNvPr>
          <p:cNvSpPr>
            <a:spLocks noGrp="1"/>
          </p:cNvSpPr>
          <p:nvPr>
            <p:ph idx="1"/>
          </p:nvPr>
        </p:nvSpPr>
        <p:spPr/>
        <p:txBody>
          <a:bodyPr/>
          <a:lstStyle/>
          <a:p>
            <a:pPr marL="0" indent="0">
              <a:buNone/>
            </a:pPr>
            <a:r>
              <a:rPr lang="en-US" sz="2800" dirty="0">
                <a:ea typeface="+mn-lt"/>
                <a:cs typeface="+mn-lt"/>
              </a:rPr>
              <a:t>The main aim of this project is to design and develop a database for the bank to maintain records of various branches of the bank across the country, administrators’ details as well customers' account details, account statements, transaction details, loan details (if availed by the customer) and bill payments in order to nurture the needs of an end banking user by providing various ways to perform banking tasks online. </a:t>
            </a:r>
            <a:endParaRPr lang="en-US" sz="2800" dirty="0"/>
          </a:p>
          <a:p>
            <a:pPr marL="0" indent="0">
              <a:buNone/>
            </a:pPr>
            <a:endParaRPr lang="en-IN" dirty="0"/>
          </a:p>
        </p:txBody>
      </p:sp>
    </p:spTree>
    <p:extLst>
      <p:ext uri="{BB962C8B-B14F-4D97-AF65-F5344CB8AC3E}">
        <p14:creationId xmlns:p14="http://schemas.microsoft.com/office/powerpoint/2010/main" val="424181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EE57-4EEE-4317-9BA8-3D0F1E150284}"/>
              </a:ext>
            </a:extLst>
          </p:cNvPr>
          <p:cNvSpPr>
            <a:spLocks noGrp="1"/>
          </p:cNvSpPr>
          <p:nvPr>
            <p:ph type="title"/>
          </p:nvPr>
        </p:nvSpPr>
        <p:spPr>
          <a:xfrm>
            <a:off x="838200" y="459070"/>
            <a:ext cx="10160696" cy="908029"/>
          </a:xfrm>
        </p:spPr>
        <p:txBody>
          <a:bodyPr/>
          <a:lstStyle/>
          <a:p>
            <a:r>
              <a:rPr lang="en-US" dirty="0">
                <a:cs typeface="Calibri Light"/>
              </a:rPr>
              <a:t>Security Check</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E7CC1968-B5F3-4325-BA41-6656CDBBA2EA}"/>
              </a:ext>
            </a:extLst>
          </p:cNvPr>
          <p:cNvPicPr>
            <a:picLocks noGrp="1" noChangeAspect="1"/>
          </p:cNvPicPr>
          <p:nvPr>
            <p:ph idx="1"/>
          </p:nvPr>
        </p:nvPicPr>
        <p:blipFill>
          <a:blip r:embed="rId2"/>
          <a:stretch>
            <a:fillRect/>
          </a:stretch>
        </p:blipFill>
        <p:spPr>
          <a:xfrm>
            <a:off x="836189" y="1363720"/>
            <a:ext cx="10710120" cy="4932863"/>
          </a:xfrm>
        </p:spPr>
      </p:pic>
    </p:spTree>
    <p:extLst>
      <p:ext uri="{BB962C8B-B14F-4D97-AF65-F5344CB8AC3E}">
        <p14:creationId xmlns:p14="http://schemas.microsoft.com/office/powerpoint/2010/main" val="809129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A6FC9-38B1-41A8-9DAA-1639A6873DB9}"/>
              </a:ext>
            </a:extLst>
          </p:cNvPr>
          <p:cNvSpPr>
            <a:spLocks noGrp="1"/>
          </p:cNvSpPr>
          <p:nvPr>
            <p:ph type="title"/>
          </p:nvPr>
        </p:nvSpPr>
        <p:spPr>
          <a:xfrm>
            <a:off x="1259305" y="365125"/>
            <a:ext cx="10094495" cy="774116"/>
          </a:xfrm>
        </p:spPr>
        <p:txBody>
          <a:bodyPr/>
          <a:lstStyle/>
          <a:p>
            <a:r>
              <a:rPr lang="en-US" dirty="0">
                <a:cs typeface="Calibri Light"/>
              </a:rPr>
              <a:t>User Acc (sample user)</a:t>
            </a:r>
            <a:endParaRPr lang="en-US" dirty="0"/>
          </a:p>
        </p:txBody>
      </p:sp>
      <p:pic>
        <p:nvPicPr>
          <p:cNvPr id="4" name="Picture 4" descr="A picture containing application&#10;&#10;Description automatically generated">
            <a:extLst>
              <a:ext uri="{FF2B5EF4-FFF2-40B4-BE49-F238E27FC236}">
                <a16:creationId xmlns:a16="http://schemas.microsoft.com/office/drawing/2014/main" id="{E1763770-E237-431B-96C7-176BF7146694}"/>
              </a:ext>
            </a:extLst>
          </p:cNvPr>
          <p:cNvPicPr>
            <a:picLocks noGrp="1" noChangeAspect="1"/>
          </p:cNvPicPr>
          <p:nvPr>
            <p:ph idx="1"/>
          </p:nvPr>
        </p:nvPicPr>
        <p:blipFill>
          <a:blip r:embed="rId2"/>
          <a:stretch>
            <a:fillRect/>
          </a:stretch>
        </p:blipFill>
        <p:spPr>
          <a:xfrm>
            <a:off x="1733929" y="1354379"/>
            <a:ext cx="8220904" cy="5103312"/>
          </a:xfrm>
        </p:spPr>
      </p:pic>
    </p:spTree>
    <p:extLst>
      <p:ext uri="{BB962C8B-B14F-4D97-AF65-F5344CB8AC3E}">
        <p14:creationId xmlns:p14="http://schemas.microsoft.com/office/powerpoint/2010/main" val="717853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2CE05-52C0-4D9C-8A02-9CDF3A133871}"/>
              </a:ext>
            </a:extLst>
          </p:cNvPr>
          <p:cNvSpPr>
            <a:spLocks noGrp="1"/>
          </p:cNvSpPr>
          <p:nvPr>
            <p:ph type="title"/>
          </p:nvPr>
        </p:nvSpPr>
        <p:spPr>
          <a:xfrm>
            <a:off x="727910" y="254836"/>
            <a:ext cx="10224837" cy="974642"/>
          </a:xfrm>
        </p:spPr>
        <p:txBody>
          <a:bodyPr/>
          <a:lstStyle/>
          <a:p>
            <a:r>
              <a:rPr lang="en-US" dirty="0">
                <a:cs typeface="Calibri Light"/>
              </a:rPr>
              <a:t>User Details </a:t>
            </a:r>
            <a:r>
              <a:rPr lang="en-US" dirty="0" err="1">
                <a:cs typeface="Calibri Light"/>
              </a:rPr>
              <a:t>Updation</a:t>
            </a:r>
            <a:endParaRPr lang="en-US" dirty="0">
              <a:cs typeface="Calibri Light"/>
            </a:endParaRPr>
          </a:p>
        </p:txBody>
      </p:sp>
      <p:pic>
        <p:nvPicPr>
          <p:cNvPr id="4" name="Picture 4" descr="Graphical user interface, application, email&#10;&#10;Description automatically generated">
            <a:extLst>
              <a:ext uri="{FF2B5EF4-FFF2-40B4-BE49-F238E27FC236}">
                <a16:creationId xmlns:a16="http://schemas.microsoft.com/office/drawing/2014/main" id="{C3204EAF-755C-4035-A6FB-2B3006880DDC}"/>
              </a:ext>
            </a:extLst>
          </p:cNvPr>
          <p:cNvPicPr>
            <a:picLocks noGrp="1" noChangeAspect="1"/>
          </p:cNvPicPr>
          <p:nvPr>
            <p:ph idx="1"/>
          </p:nvPr>
        </p:nvPicPr>
        <p:blipFill>
          <a:blip r:embed="rId2"/>
          <a:stretch>
            <a:fillRect/>
          </a:stretch>
        </p:blipFill>
        <p:spPr>
          <a:xfrm>
            <a:off x="1143852" y="1173220"/>
            <a:ext cx="9192427" cy="5434179"/>
          </a:xfrm>
        </p:spPr>
      </p:pic>
    </p:spTree>
    <p:extLst>
      <p:ext uri="{BB962C8B-B14F-4D97-AF65-F5344CB8AC3E}">
        <p14:creationId xmlns:p14="http://schemas.microsoft.com/office/powerpoint/2010/main" val="1463588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A2A5-0936-4F31-980C-7F113AFC48BF}"/>
              </a:ext>
            </a:extLst>
          </p:cNvPr>
          <p:cNvSpPr>
            <a:spLocks noGrp="1"/>
          </p:cNvSpPr>
          <p:nvPr>
            <p:ph type="title"/>
          </p:nvPr>
        </p:nvSpPr>
        <p:spPr>
          <a:xfrm>
            <a:off x="838199" y="355099"/>
            <a:ext cx="9673390" cy="934537"/>
          </a:xfrm>
        </p:spPr>
        <p:txBody>
          <a:bodyPr/>
          <a:lstStyle/>
          <a:p>
            <a:r>
              <a:rPr lang="en-US" dirty="0">
                <a:cs typeface="Calibri Light"/>
              </a:rPr>
              <a:t>Loan Form</a:t>
            </a:r>
            <a:endParaRPr lang="en-US" dirty="0"/>
          </a:p>
        </p:txBody>
      </p:sp>
      <p:pic>
        <p:nvPicPr>
          <p:cNvPr id="4" name="Picture 4" descr="A picture containing graphical user interface&#10;&#10;Description automatically generated">
            <a:extLst>
              <a:ext uri="{FF2B5EF4-FFF2-40B4-BE49-F238E27FC236}">
                <a16:creationId xmlns:a16="http://schemas.microsoft.com/office/drawing/2014/main" id="{2596F749-45AA-4022-9A79-63FB89EF2648}"/>
              </a:ext>
            </a:extLst>
          </p:cNvPr>
          <p:cNvPicPr>
            <a:picLocks noGrp="1" noChangeAspect="1"/>
          </p:cNvPicPr>
          <p:nvPr>
            <p:ph idx="1"/>
          </p:nvPr>
        </p:nvPicPr>
        <p:blipFill>
          <a:blip r:embed="rId2"/>
          <a:stretch>
            <a:fillRect/>
          </a:stretch>
        </p:blipFill>
        <p:spPr>
          <a:xfrm>
            <a:off x="548311" y="1304257"/>
            <a:ext cx="4778799" cy="4792495"/>
          </a:xfrm>
        </p:spPr>
      </p:pic>
      <p:pic>
        <p:nvPicPr>
          <p:cNvPr id="5" name="Picture 5" descr="Graphical user interface&#10;&#10;Description automatically generated">
            <a:extLst>
              <a:ext uri="{FF2B5EF4-FFF2-40B4-BE49-F238E27FC236}">
                <a16:creationId xmlns:a16="http://schemas.microsoft.com/office/drawing/2014/main" id="{828F0EF2-4C59-4301-A5C0-707FA28F4530}"/>
              </a:ext>
            </a:extLst>
          </p:cNvPr>
          <p:cNvPicPr>
            <a:picLocks noChangeAspect="1"/>
          </p:cNvPicPr>
          <p:nvPr/>
        </p:nvPicPr>
        <p:blipFill>
          <a:blip r:embed="rId3"/>
          <a:stretch>
            <a:fillRect/>
          </a:stretch>
        </p:blipFill>
        <p:spPr>
          <a:xfrm>
            <a:off x="5706979" y="1291629"/>
            <a:ext cx="5560594" cy="4796112"/>
          </a:xfrm>
          <a:prstGeom prst="rect">
            <a:avLst/>
          </a:prstGeom>
        </p:spPr>
      </p:pic>
    </p:spTree>
    <p:extLst>
      <p:ext uri="{BB962C8B-B14F-4D97-AF65-F5344CB8AC3E}">
        <p14:creationId xmlns:p14="http://schemas.microsoft.com/office/powerpoint/2010/main" val="3802713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53E2-E836-447D-8416-6A8F1100864D}"/>
              </a:ext>
            </a:extLst>
          </p:cNvPr>
          <p:cNvSpPr>
            <a:spLocks noGrp="1"/>
          </p:cNvSpPr>
          <p:nvPr>
            <p:ph type="title"/>
          </p:nvPr>
        </p:nvSpPr>
        <p:spPr>
          <a:xfrm>
            <a:off x="838200" y="515520"/>
            <a:ext cx="10254916" cy="784142"/>
          </a:xfrm>
        </p:spPr>
        <p:txBody>
          <a:bodyPr/>
          <a:lstStyle/>
          <a:p>
            <a:r>
              <a:rPr lang="en-US" dirty="0">
                <a:cs typeface="Calibri Light"/>
              </a:rPr>
              <a:t>Bill Payment</a:t>
            </a:r>
            <a:endParaRPr lang="en-US" dirty="0"/>
          </a:p>
        </p:txBody>
      </p:sp>
      <p:pic>
        <p:nvPicPr>
          <p:cNvPr id="4" name="Picture 4" descr="Graphical user interface&#10;&#10;Description automatically generated">
            <a:extLst>
              <a:ext uri="{FF2B5EF4-FFF2-40B4-BE49-F238E27FC236}">
                <a16:creationId xmlns:a16="http://schemas.microsoft.com/office/drawing/2014/main" id="{300D425A-9138-4F20-9E15-48E90D35B6D0}"/>
              </a:ext>
            </a:extLst>
          </p:cNvPr>
          <p:cNvPicPr>
            <a:picLocks noGrp="1" noChangeAspect="1"/>
          </p:cNvPicPr>
          <p:nvPr>
            <p:ph idx="1"/>
          </p:nvPr>
        </p:nvPicPr>
        <p:blipFill>
          <a:blip r:embed="rId2"/>
          <a:stretch>
            <a:fillRect/>
          </a:stretch>
        </p:blipFill>
        <p:spPr>
          <a:xfrm>
            <a:off x="557464" y="1190461"/>
            <a:ext cx="11237493" cy="5080245"/>
          </a:xfrm>
        </p:spPr>
      </p:pic>
    </p:spTree>
    <p:extLst>
      <p:ext uri="{BB962C8B-B14F-4D97-AF65-F5344CB8AC3E}">
        <p14:creationId xmlns:p14="http://schemas.microsoft.com/office/powerpoint/2010/main" val="3046008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3B70-260C-42AD-A5FF-19832BF07568}"/>
              </a:ext>
            </a:extLst>
          </p:cNvPr>
          <p:cNvSpPr>
            <a:spLocks noGrp="1"/>
          </p:cNvSpPr>
          <p:nvPr>
            <p:ph type="title"/>
          </p:nvPr>
        </p:nvSpPr>
        <p:spPr>
          <a:xfrm>
            <a:off x="838199" y="405230"/>
            <a:ext cx="10114548" cy="764090"/>
          </a:xfrm>
        </p:spPr>
        <p:txBody>
          <a:bodyPr/>
          <a:lstStyle/>
          <a:p>
            <a:r>
              <a:rPr lang="en-US" dirty="0">
                <a:cs typeface="Calibri Light"/>
              </a:rPr>
              <a:t>Transfer Page</a:t>
            </a:r>
            <a:endParaRPr lang="en-US" dirty="0"/>
          </a:p>
        </p:txBody>
      </p:sp>
      <p:pic>
        <p:nvPicPr>
          <p:cNvPr id="4" name="Picture 4">
            <a:extLst>
              <a:ext uri="{FF2B5EF4-FFF2-40B4-BE49-F238E27FC236}">
                <a16:creationId xmlns:a16="http://schemas.microsoft.com/office/drawing/2014/main" id="{76907CC8-3451-4AB2-AD86-7AEC18B4BB11}"/>
              </a:ext>
            </a:extLst>
          </p:cNvPr>
          <p:cNvPicPr>
            <a:picLocks noGrp="1" noChangeAspect="1"/>
          </p:cNvPicPr>
          <p:nvPr>
            <p:ph idx="1"/>
          </p:nvPr>
        </p:nvPicPr>
        <p:blipFill>
          <a:blip r:embed="rId2"/>
          <a:stretch>
            <a:fillRect/>
          </a:stretch>
        </p:blipFill>
        <p:spPr>
          <a:xfrm>
            <a:off x="738877" y="1123088"/>
            <a:ext cx="11065165" cy="5203573"/>
          </a:xfrm>
        </p:spPr>
      </p:pic>
    </p:spTree>
    <p:extLst>
      <p:ext uri="{BB962C8B-B14F-4D97-AF65-F5344CB8AC3E}">
        <p14:creationId xmlns:p14="http://schemas.microsoft.com/office/powerpoint/2010/main" val="3906295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723A-9473-4FCD-B991-54BA0462646A}"/>
              </a:ext>
            </a:extLst>
          </p:cNvPr>
          <p:cNvSpPr>
            <a:spLocks noGrp="1"/>
          </p:cNvSpPr>
          <p:nvPr>
            <p:ph type="title"/>
          </p:nvPr>
        </p:nvSpPr>
        <p:spPr>
          <a:xfrm>
            <a:off x="838199" y="455362"/>
            <a:ext cx="10144627" cy="974642"/>
          </a:xfrm>
        </p:spPr>
        <p:txBody>
          <a:bodyPr/>
          <a:lstStyle/>
          <a:p>
            <a:r>
              <a:rPr lang="en-US" dirty="0">
                <a:cs typeface="Calibri Light"/>
              </a:rPr>
              <a:t>Feedback</a:t>
            </a:r>
            <a:endParaRPr lang="en-US" dirty="0"/>
          </a:p>
        </p:txBody>
      </p:sp>
      <p:pic>
        <p:nvPicPr>
          <p:cNvPr id="7" name="Picture 7" descr="Graphical user interface, text&#10;&#10;Description automatically generated">
            <a:extLst>
              <a:ext uri="{FF2B5EF4-FFF2-40B4-BE49-F238E27FC236}">
                <a16:creationId xmlns:a16="http://schemas.microsoft.com/office/drawing/2014/main" id="{C1A162CE-C627-48EA-968B-828F17B22ADA}"/>
              </a:ext>
            </a:extLst>
          </p:cNvPr>
          <p:cNvPicPr>
            <a:picLocks noGrp="1" noChangeAspect="1"/>
          </p:cNvPicPr>
          <p:nvPr>
            <p:ph idx="1"/>
          </p:nvPr>
        </p:nvPicPr>
        <p:blipFill>
          <a:blip r:embed="rId2"/>
          <a:stretch>
            <a:fillRect/>
          </a:stretch>
        </p:blipFill>
        <p:spPr>
          <a:xfrm>
            <a:off x="683184" y="1293537"/>
            <a:ext cx="9712709" cy="4972968"/>
          </a:xfrm>
        </p:spPr>
      </p:pic>
    </p:spTree>
    <p:extLst>
      <p:ext uri="{BB962C8B-B14F-4D97-AF65-F5344CB8AC3E}">
        <p14:creationId xmlns:p14="http://schemas.microsoft.com/office/powerpoint/2010/main" val="4093846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903D-E0F3-4DD5-B75C-1ADF3BE8E18C}"/>
              </a:ext>
            </a:extLst>
          </p:cNvPr>
          <p:cNvSpPr>
            <a:spLocks noGrp="1"/>
          </p:cNvSpPr>
          <p:nvPr>
            <p:ph type="title"/>
          </p:nvPr>
        </p:nvSpPr>
        <p:spPr/>
        <p:txBody>
          <a:bodyPr/>
          <a:lstStyle/>
          <a:p>
            <a:r>
              <a:rPr lang="en-US" dirty="0">
                <a:cs typeface="Calibri Light"/>
              </a:rPr>
              <a:t>CONCLUSION//</a:t>
            </a:r>
            <a:endParaRPr lang="en-US" dirty="0"/>
          </a:p>
        </p:txBody>
      </p:sp>
      <p:sp>
        <p:nvSpPr>
          <p:cNvPr id="3" name="Content Placeholder 2">
            <a:extLst>
              <a:ext uri="{FF2B5EF4-FFF2-40B4-BE49-F238E27FC236}">
                <a16:creationId xmlns:a16="http://schemas.microsoft.com/office/drawing/2014/main" id="{5976B643-F949-4C06-9001-A6C4DF77B555}"/>
              </a:ext>
            </a:extLst>
          </p:cNvPr>
          <p:cNvSpPr>
            <a:spLocks noGrp="1"/>
          </p:cNvSpPr>
          <p:nvPr>
            <p:ph idx="1"/>
          </p:nvPr>
        </p:nvSpPr>
        <p:spPr/>
        <p:txBody>
          <a:bodyPr vert="horz" lIns="91440" tIns="45720" rIns="91440" bIns="45720" rtlCol="0" anchor="t">
            <a:normAutofit/>
          </a:bodyPr>
          <a:lstStyle/>
          <a:p>
            <a:pPr marL="0" indent="0">
              <a:buNone/>
            </a:pPr>
            <a:endParaRPr lang="en-US">
              <a:cs typeface="Calibri" panose="020F0502020204030204"/>
            </a:endParaRPr>
          </a:p>
        </p:txBody>
      </p:sp>
    </p:spTree>
    <p:extLst>
      <p:ext uri="{BB962C8B-B14F-4D97-AF65-F5344CB8AC3E}">
        <p14:creationId xmlns:p14="http://schemas.microsoft.com/office/powerpoint/2010/main" val="3001215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29DBC9-C86D-440F-849D-A05C6A66B842}"/>
              </a:ext>
            </a:extLst>
          </p:cNvPr>
          <p:cNvGraphicFramePr>
            <a:graphicFrameLocks noGrp="1"/>
          </p:cNvGraphicFramePr>
          <p:nvPr>
            <p:ph idx="1"/>
            <p:extLst>
              <p:ext uri="{D42A27DB-BD31-4B8C-83A1-F6EECF244321}">
                <p14:modId xmlns:p14="http://schemas.microsoft.com/office/powerpoint/2010/main" val="1755496356"/>
              </p:ext>
            </p:extLst>
          </p:nvPr>
        </p:nvGraphicFramePr>
        <p:xfrm>
          <a:off x="838200" y="1825625"/>
          <a:ext cx="9966955" cy="4171344"/>
        </p:xfrm>
        <a:graphic>
          <a:graphicData uri="http://schemas.openxmlformats.org/drawingml/2006/table">
            <a:tbl>
              <a:tblPr firstCol="1" bandRow="1">
                <a:tableStyleId>{C4B1156A-380E-4F78-BDF5-A606A8083BF9}</a:tableStyleId>
              </a:tblPr>
              <a:tblGrid>
                <a:gridCol w="1188717">
                  <a:extLst>
                    <a:ext uri="{9D8B030D-6E8A-4147-A177-3AD203B41FA5}">
                      <a16:colId xmlns:a16="http://schemas.microsoft.com/office/drawing/2014/main" val="1109629974"/>
                    </a:ext>
                  </a:extLst>
                </a:gridCol>
                <a:gridCol w="3017519">
                  <a:extLst>
                    <a:ext uri="{9D8B030D-6E8A-4147-A177-3AD203B41FA5}">
                      <a16:colId xmlns:a16="http://schemas.microsoft.com/office/drawing/2014/main" val="2963926162"/>
                    </a:ext>
                  </a:extLst>
                </a:gridCol>
                <a:gridCol w="3017519">
                  <a:extLst>
                    <a:ext uri="{9D8B030D-6E8A-4147-A177-3AD203B41FA5}">
                      <a16:colId xmlns:a16="http://schemas.microsoft.com/office/drawing/2014/main" val="3504154780"/>
                    </a:ext>
                  </a:extLst>
                </a:gridCol>
                <a:gridCol w="2743200">
                  <a:extLst>
                    <a:ext uri="{9D8B030D-6E8A-4147-A177-3AD203B41FA5}">
                      <a16:colId xmlns:a16="http://schemas.microsoft.com/office/drawing/2014/main" val="2051231829"/>
                    </a:ext>
                  </a:extLst>
                </a:gridCol>
              </a:tblGrid>
              <a:tr h="791688">
                <a:tc>
                  <a:txBody>
                    <a:bodyPr/>
                    <a:lstStyle/>
                    <a:p>
                      <a:r>
                        <a:rPr lang="en-US">
                          <a:latin typeface="Times New Roman"/>
                        </a:rPr>
                        <a:t>     S.NO</a:t>
                      </a:r>
                    </a:p>
                  </a:txBody>
                  <a:tcPr anchor="ctr"/>
                </a:tc>
                <a:tc>
                  <a:txBody>
                    <a:bodyPr/>
                    <a:lstStyle/>
                    <a:p>
                      <a:pPr algn="ctr"/>
                      <a:r>
                        <a:rPr lang="en-US" b="1">
                          <a:latin typeface="Times New Roman"/>
                        </a:rPr>
                        <a:t>NAME</a:t>
                      </a:r>
                    </a:p>
                  </a:txBody>
                  <a:tcPr anchor="ctr"/>
                </a:tc>
                <a:tc>
                  <a:txBody>
                    <a:bodyPr/>
                    <a:lstStyle/>
                    <a:p>
                      <a:pPr algn="ctr"/>
                      <a:r>
                        <a:rPr lang="en-US" b="1">
                          <a:latin typeface="Times New Roman"/>
                        </a:rPr>
                        <a:t>ROLL NUMBER</a:t>
                      </a:r>
                    </a:p>
                  </a:txBody>
                  <a:tcPr anchor="ctr"/>
                </a:tc>
                <a:tc>
                  <a:txBody>
                    <a:bodyPr/>
                    <a:lstStyle/>
                    <a:p>
                      <a:pPr algn="ctr"/>
                      <a:r>
                        <a:rPr lang="en-US" b="1">
                          <a:latin typeface="Times New Roman"/>
                        </a:rPr>
                        <a:t>WORK DONE</a:t>
                      </a:r>
                    </a:p>
                  </a:txBody>
                  <a:tcPr anchor="ctr"/>
                </a:tc>
                <a:extLst>
                  <a:ext uri="{0D108BD9-81ED-4DB2-BD59-A6C34878D82A}">
                    <a16:rowId xmlns:a16="http://schemas.microsoft.com/office/drawing/2014/main" val="1545454817"/>
                  </a:ext>
                </a:extLst>
              </a:tr>
              <a:tr h="821752">
                <a:tc>
                  <a:txBody>
                    <a:bodyPr/>
                    <a:lstStyle/>
                    <a:p>
                      <a:pPr algn="ctr"/>
                      <a:r>
                        <a:rPr lang="en-US">
                          <a:solidFill>
                            <a:schemeClr val="accent1"/>
                          </a:solidFill>
                          <a:latin typeface="Times New Roman"/>
                        </a:rPr>
                        <a:t>1</a:t>
                      </a:r>
                    </a:p>
                  </a:txBody>
                  <a:tcPr anchor="ctr"/>
                </a:tc>
                <a:tc>
                  <a:txBody>
                    <a:bodyPr/>
                    <a:lstStyle/>
                    <a:p>
                      <a:pPr algn="ctr"/>
                      <a:r>
                        <a:rPr lang="en-US">
                          <a:solidFill>
                            <a:schemeClr val="accent1"/>
                          </a:solidFill>
                          <a:latin typeface="Times New Roman"/>
                        </a:rPr>
                        <a:t>SHARON BIANCA R</a:t>
                      </a:r>
                    </a:p>
                  </a:txBody>
                  <a:tcPr anchor="ctr"/>
                </a:tc>
                <a:tc>
                  <a:txBody>
                    <a:bodyPr/>
                    <a:lstStyle/>
                    <a:p>
                      <a:pPr algn="ctr"/>
                      <a:r>
                        <a:rPr lang="en-US">
                          <a:solidFill>
                            <a:schemeClr val="accent1"/>
                          </a:solidFill>
                          <a:latin typeface="Times New Roman"/>
                        </a:rPr>
                        <a:t>CB.EN.U4CSE20258</a:t>
                      </a:r>
                    </a:p>
                  </a:txBody>
                  <a:tcPr anchor="ctr"/>
                </a:tc>
                <a:tc>
                  <a:txBody>
                    <a:bodyPr/>
                    <a:lstStyle/>
                    <a:p>
                      <a:pPr algn="ctr"/>
                      <a:r>
                        <a:rPr lang="en-US">
                          <a:solidFill>
                            <a:schemeClr val="accent1"/>
                          </a:solidFill>
                          <a:latin typeface="Times New Roman"/>
                        </a:rPr>
                        <a:t>Normalization, Table Creation And Documentation</a:t>
                      </a:r>
                    </a:p>
                  </a:txBody>
                  <a:tcPr anchor="ctr"/>
                </a:tc>
                <a:extLst>
                  <a:ext uri="{0D108BD9-81ED-4DB2-BD59-A6C34878D82A}">
                    <a16:rowId xmlns:a16="http://schemas.microsoft.com/office/drawing/2014/main" val="1099334820"/>
                  </a:ext>
                </a:extLst>
              </a:tr>
              <a:tr h="821752">
                <a:tc>
                  <a:txBody>
                    <a:bodyPr/>
                    <a:lstStyle/>
                    <a:p>
                      <a:pPr algn="ctr"/>
                      <a:r>
                        <a:rPr lang="en-US">
                          <a:solidFill>
                            <a:schemeClr val="accent1"/>
                          </a:solidFill>
                          <a:latin typeface="Times New Roman"/>
                        </a:rPr>
                        <a:t>2</a:t>
                      </a:r>
                    </a:p>
                  </a:txBody>
                  <a:tcPr anchor="ctr"/>
                </a:tc>
                <a:tc>
                  <a:txBody>
                    <a:bodyPr/>
                    <a:lstStyle/>
                    <a:p>
                      <a:pPr algn="ctr"/>
                      <a:r>
                        <a:rPr lang="en-US">
                          <a:solidFill>
                            <a:schemeClr val="accent1"/>
                          </a:solidFill>
                          <a:latin typeface="Times New Roman"/>
                        </a:rPr>
                        <a:t>TEJASWINI BOYAPATI</a:t>
                      </a:r>
                    </a:p>
                  </a:txBody>
                  <a:tcPr anchor="ctr"/>
                </a:tc>
                <a:tc>
                  <a:txBody>
                    <a:bodyPr/>
                    <a:lstStyle/>
                    <a:p>
                      <a:pPr lvl="0" algn="ctr">
                        <a:buNone/>
                      </a:pPr>
                      <a:r>
                        <a:rPr lang="en-US" sz="1800" b="0" i="0" u="none" strike="noStrike" noProof="0">
                          <a:solidFill>
                            <a:schemeClr val="accent1"/>
                          </a:solidFill>
                          <a:latin typeface="Times New Roman"/>
                        </a:rPr>
                        <a:t>CB.EN.U4CSE20266</a:t>
                      </a:r>
                      <a:endParaRPr lang="en-US">
                        <a:solidFill>
                          <a:schemeClr val="accent1"/>
                        </a:solidFill>
                        <a:latin typeface="Times New Roman"/>
                      </a:endParaRPr>
                    </a:p>
                  </a:txBody>
                  <a:tcPr anchor="ctr"/>
                </a:tc>
                <a:tc>
                  <a:txBody>
                    <a:bodyPr/>
                    <a:lstStyle/>
                    <a:p>
                      <a:pPr algn="ctr"/>
                      <a:r>
                        <a:rPr lang="en-US">
                          <a:solidFill>
                            <a:schemeClr val="accent1"/>
                          </a:solidFill>
                          <a:latin typeface="Times New Roman"/>
                        </a:rPr>
                        <a:t>UI Design, EER And Documentation</a:t>
                      </a:r>
                    </a:p>
                  </a:txBody>
                  <a:tcPr anchor="ctr"/>
                </a:tc>
                <a:extLst>
                  <a:ext uri="{0D108BD9-81ED-4DB2-BD59-A6C34878D82A}">
                    <a16:rowId xmlns:a16="http://schemas.microsoft.com/office/drawing/2014/main" val="4251212213"/>
                  </a:ext>
                </a:extLst>
              </a:tr>
              <a:tr h="821752">
                <a:tc>
                  <a:txBody>
                    <a:bodyPr/>
                    <a:lstStyle/>
                    <a:p>
                      <a:pPr algn="ctr"/>
                      <a:r>
                        <a:rPr lang="en-US">
                          <a:solidFill>
                            <a:schemeClr val="accent1"/>
                          </a:solidFill>
                          <a:latin typeface="Times New Roman"/>
                        </a:rPr>
                        <a:t>3</a:t>
                      </a:r>
                    </a:p>
                  </a:txBody>
                  <a:tcPr anchor="ctr"/>
                </a:tc>
                <a:tc>
                  <a:txBody>
                    <a:bodyPr/>
                    <a:lstStyle/>
                    <a:p>
                      <a:pPr algn="ctr"/>
                      <a:r>
                        <a:rPr lang="en-US">
                          <a:solidFill>
                            <a:schemeClr val="accent1"/>
                          </a:solidFill>
                          <a:latin typeface="Times New Roman"/>
                        </a:rPr>
                        <a:t>ASHISH YENEPURI</a:t>
                      </a:r>
                    </a:p>
                  </a:txBody>
                  <a:tcPr anchor="ctr"/>
                </a:tc>
                <a:tc>
                  <a:txBody>
                    <a:bodyPr/>
                    <a:lstStyle/>
                    <a:p>
                      <a:pPr lvl="0" algn="ctr">
                        <a:buNone/>
                      </a:pPr>
                      <a:r>
                        <a:rPr lang="en-US" sz="1800" b="0" i="0" u="none" strike="noStrike" noProof="0">
                          <a:solidFill>
                            <a:schemeClr val="accent1"/>
                          </a:solidFill>
                          <a:latin typeface="Times New Roman"/>
                        </a:rPr>
                        <a:t>CB.EN.U4CSE20271</a:t>
                      </a:r>
                      <a:endParaRPr lang="en-US">
                        <a:solidFill>
                          <a:schemeClr val="accent1"/>
                        </a:solidFill>
                        <a:latin typeface="Times New Roman"/>
                      </a:endParaRPr>
                    </a:p>
                  </a:txBody>
                  <a:tcPr anchor="ctr"/>
                </a:tc>
                <a:tc>
                  <a:txBody>
                    <a:bodyPr/>
                    <a:lstStyle/>
                    <a:p>
                      <a:pPr algn="ctr"/>
                      <a:r>
                        <a:rPr lang="en-US">
                          <a:solidFill>
                            <a:schemeClr val="accent1"/>
                          </a:solidFill>
                          <a:latin typeface="Times New Roman"/>
                        </a:rPr>
                        <a:t>UI Design</a:t>
                      </a:r>
                    </a:p>
                  </a:txBody>
                  <a:tcPr anchor="ctr"/>
                </a:tc>
                <a:extLst>
                  <a:ext uri="{0D108BD9-81ED-4DB2-BD59-A6C34878D82A}">
                    <a16:rowId xmlns:a16="http://schemas.microsoft.com/office/drawing/2014/main" val="4052078549"/>
                  </a:ext>
                </a:extLst>
              </a:tr>
              <a:tr h="821752">
                <a:tc>
                  <a:txBody>
                    <a:bodyPr/>
                    <a:lstStyle/>
                    <a:p>
                      <a:pPr algn="ctr"/>
                      <a:r>
                        <a:rPr lang="en-US">
                          <a:solidFill>
                            <a:schemeClr val="accent1"/>
                          </a:solidFill>
                          <a:latin typeface="Times New Roman"/>
                        </a:rPr>
                        <a:t>4</a:t>
                      </a:r>
                    </a:p>
                  </a:txBody>
                  <a:tcPr anchor="ctr"/>
                </a:tc>
                <a:tc>
                  <a:txBody>
                    <a:bodyPr/>
                    <a:lstStyle/>
                    <a:p>
                      <a:pPr algn="ctr"/>
                      <a:r>
                        <a:rPr lang="en-US">
                          <a:solidFill>
                            <a:schemeClr val="accent1"/>
                          </a:solidFill>
                          <a:latin typeface="Times New Roman"/>
                        </a:rPr>
                        <a:t>NITHEESH M</a:t>
                      </a:r>
                    </a:p>
                  </a:txBody>
                  <a:tcPr anchor="ctr"/>
                </a:tc>
                <a:tc>
                  <a:txBody>
                    <a:bodyPr/>
                    <a:lstStyle/>
                    <a:p>
                      <a:pPr lvl="0" algn="ctr">
                        <a:buNone/>
                      </a:pPr>
                      <a:r>
                        <a:rPr lang="en-US" sz="1800" b="0" i="0" u="none" strike="noStrike" noProof="0">
                          <a:solidFill>
                            <a:schemeClr val="accent1"/>
                          </a:solidFill>
                          <a:latin typeface="Times New Roman"/>
                        </a:rPr>
                        <a:t>CB.EN.U4CSE20244</a:t>
                      </a:r>
                      <a:endParaRPr lang="en-US">
                        <a:solidFill>
                          <a:schemeClr val="accent1"/>
                        </a:solidFill>
                        <a:latin typeface="Times New Roman"/>
                      </a:endParaRPr>
                    </a:p>
                  </a:txBody>
                  <a:tcPr anchor="ctr"/>
                </a:tc>
                <a:tc>
                  <a:txBody>
                    <a:bodyPr/>
                    <a:lstStyle/>
                    <a:p>
                      <a:pPr algn="ctr"/>
                      <a:r>
                        <a:rPr lang="en-US">
                          <a:solidFill>
                            <a:schemeClr val="accent1"/>
                          </a:solidFill>
                          <a:latin typeface="Times New Roman"/>
                        </a:rPr>
                        <a:t>UI Design And EER</a:t>
                      </a:r>
                    </a:p>
                  </a:txBody>
                  <a:tcPr anchor="ctr"/>
                </a:tc>
                <a:extLst>
                  <a:ext uri="{0D108BD9-81ED-4DB2-BD59-A6C34878D82A}">
                    <a16:rowId xmlns:a16="http://schemas.microsoft.com/office/drawing/2014/main" val="1585699068"/>
                  </a:ext>
                </a:extLst>
              </a:tr>
            </a:tbl>
          </a:graphicData>
        </a:graphic>
      </p:graphicFrame>
      <p:sp>
        <p:nvSpPr>
          <p:cNvPr id="6" name="TextBox 5">
            <a:extLst>
              <a:ext uri="{FF2B5EF4-FFF2-40B4-BE49-F238E27FC236}">
                <a16:creationId xmlns:a16="http://schemas.microsoft.com/office/drawing/2014/main" id="{E1263719-3E30-4882-91B6-12E1210E216A}"/>
              </a:ext>
            </a:extLst>
          </p:cNvPr>
          <p:cNvSpPr txBox="1"/>
          <p:nvPr/>
        </p:nvSpPr>
        <p:spPr>
          <a:xfrm>
            <a:off x="3857873" y="701014"/>
            <a:ext cx="37427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           TEAM MEMBERS</a:t>
            </a:r>
          </a:p>
        </p:txBody>
      </p:sp>
    </p:spTree>
    <p:extLst>
      <p:ext uri="{BB962C8B-B14F-4D97-AF65-F5344CB8AC3E}">
        <p14:creationId xmlns:p14="http://schemas.microsoft.com/office/powerpoint/2010/main" val="2262560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51A3E3-6DF8-42F4-BB16-5AF6FE93B096}"/>
              </a:ext>
            </a:extLst>
          </p:cNvPr>
          <p:cNvSpPr>
            <a:spLocks noGrp="1"/>
          </p:cNvSpPr>
          <p:nvPr>
            <p:ph idx="1"/>
          </p:nvPr>
        </p:nvSpPr>
        <p:spPr>
          <a:xfrm>
            <a:off x="965200" y="2470248"/>
            <a:ext cx="4048344" cy="3536236"/>
          </a:xfrm>
        </p:spPr>
        <p:txBody>
          <a:bodyPr vert="horz" lIns="91440" tIns="45720" rIns="91440" bIns="45720" rtlCol="0" anchor="t">
            <a:normAutofit/>
          </a:bodyPr>
          <a:lstStyle/>
          <a:p>
            <a:pPr marL="0" indent="0">
              <a:buNone/>
            </a:pPr>
            <a:r>
              <a:rPr lang="en-US" sz="2400" dirty="0">
                <a:cs typeface="Calibri" panose="020F0502020204030204"/>
              </a:rPr>
              <a:t>  </a:t>
            </a:r>
            <a:r>
              <a:rPr lang="en-US" sz="4400" b="1" dirty="0">
                <a:solidFill>
                  <a:srgbClr val="FFFF00"/>
                </a:solidFill>
                <a:latin typeface="Bookman Old Style"/>
                <a:cs typeface="Calibri" panose="020F0502020204030204"/>
              </a:rPr>
              <a:t>THANK YOU</a:t>
            </a:r>
          </a:p>
        </p:txBody>
      </p:sp>
      <p:sp>
        <p:nvSpPr>
          <p:cNvPr id="25" name="Freeform: Shape 2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shake">
            <a:extLst>
              <a:ext uri="{FF2B5EF4-FFF2-40B4-BE49-F238E27FC236}">
                <a16:creationId xmlns:a16="http://schemas.microsoft.com/office/drawing/2014/main" id="{0E7B61C7-1181-4C1C-ABF4-C7265D4A12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63831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AD56-6B55-4900-AE8C-6646BF2723EC}"/>
              </a:ext>
            </a:extLst>
          </p:cNvPr>
          <p:cNvSpPr>
            <a:spLocks noGrp="1"/>
          </p:cNvSpPr>
          <p:nvPr>
            <p:ph type="title"/>
          </p:nvPr>
        </p:nvSpPr>
        <p:spPr/>
        <p:txBody>
          <a:bodyPr/>
          <a:lstStyle/>
          <a:p>
            <a:r>
              <a:rPr lang="en-US" b="1" dirty="0">
                <a:solidFill>
                  <a:schemeClr val="accent1"/>
                </a:solidFill>
                <a:latin typeface="Bookman Old Style"/>
                <a:cs typeface="Calibri Light"/>
              </a:rPr>
              <a:t>FUNCTIONALITIES</a:t>
            </a:r>
            <a:endParaRPr lang="en-IN" dirty="0"/>
          </a:p>
        </p:txBody>
      </p:sp>
      <p:sp>
        <p:nvSpPr>
          <p:cNvPr id="3" name="Content Placeholder 2">
            <a:extLst>
              <a:ext uri="{FF2B5EF4-FFF2-40B4-BE49-F238E27FC236}">
                <a16:creationId xmlns:a16="http://schemas.microsoft.com/office/drawing/2014/main" id="{AF3AA1CB-8B3B-448D-B687-283E82C8BA78}"/>
              </a:ext>
            </a:extLst>
          </p:cNvPr>
          <p:cNvSpPr>
            <a:spLocks noGrp="1"/>
          </p:cNvSpPr>
          <p:nvPr>
            <p:ph idx="1"/>
          </p:nvPr>
        </p:nvSpPr>
        <p:spPr/>
        <p:txBody>
          <a:bodyPr>
            <a:normAutofit fontScale="92500" lnSpcReduction="20000"/>
          </a:bodyPr>
          <a:lstStyle/>
          <a:p>
            <a:r>
              <a:rPr lang="en-US" sz="2800" dirty="0">
                <a:ea typeface="+mn-lt"/>
                <a:cs typeface="+mn-lt"/>
              </a:rPr>
              <a:t>Provides with individual accounts</a:t>
            </a:r>
            <a:r>
              <a:rPr lang="en-US" sz="2800" dirty="0">
                <a:cs typeface="Calibri"/>
              </a:rPr>
              <a:t> (savings or current account or both)</a:t>
            </a:r>
            <a:r>
              <a:rPr lang="en-US" sz="2800" dirty="0">
                <a:ea typeface="+mn-lt"/>
                <a:cs typeface="+mn-lt"/>
              </a:rPr>
              <a:t> to customers in order to preform banking tasks online.</a:t>
            </a:r>
          </a:p>
          <a:p>
            <a:r>
              <a:rPr lang="en-US" sz="2800" dirty="0">
                <a:ea typeface="+mn-lt"/>
                <a:cs typeface="+mn-lt"/>
              </a:rPr>
              <a:t>Provides a registration link for new customers as well as a login link for existing customers to access their accounts.</a:t>
            </a:r>
          </a:p>
          <a:p>
            <a:r>
              <a:rPr lang="en-US" sz="2800" dirty="0">
                <a:ea typeface="+mn-lt"/>
                <a:cs typeface="+mn-lt"/>
              </a:rPr>
              <a:t>Allows customers to deposit money in their accounts.</a:t>
            </a:r>
          </a:p>
          <a:p>
            <a:r>
              <a:rPr lang="en-US" sz="2800" dirty="0">
                <a:ea typeface="+mn-lt"/>
                <a:cs typeface="+mn-lt"/>
              </a:rPr>
              <a:t>Aids customers in transactions.</a:t>
            </a:r>
          </a:p>
          <a:p>
            <a:r>
              <a:rPr lang="en-US" sz="2800" dirty="0">
                <a:ea typeface="+mn-lt"/>
                <a:cs typeface="+mn-lt"/>
              </a:rPr>
              <a:t>Customers are also issued with debit/credit cards.</a:t>
            </a:r>
          </a:p>
          <a:p>
            <a:r>
              <a:rPr lang="en-US" sz="2800" dirty="0">
                <a:ea typeface="+mn-lt"/>
                <a:cs typeface="+mn-lt"/>
              </a:rPr>
              <a:t>If applied, customers are provided with loans.</a:t>
            </a:r>
          </a:p>
          <a:p>
            <a:r>
              <a:rPr lang="en-US" sz="2800" dirty="0">
                <a:ea typeface="+mn-lt"/>
                <a:cs typeface="+mn-lt"/>
              </a:rPr>
              <a:t>Various bill payments can be dealt by the customers. </a:t>
            </a:r>
          </a:p>
          <a:p>
            <a:r>
              <a:rPr lang="en-US" sz="2800" dirty="0">
                <a:cs typeface="Calibri"/>
              </a:rPr>
              <a:t>Facilitates customers to view his/her own account details, account statement and all other details regarding transactions, loans, bill payments.</a:t>
            </a:r>
            <a:endParaRPr lang="en-US" dirty="0"/>
          </a:p>
          <a:p>
            <a:pPr marL="0" indent="0">
              <a:buNone/>
            </a:pPr>
            <a:endParaRPr lang="en-IN" dirty="0"/>
          </a:p>
        </p:txBody>
      </p:sp>
    </p:spTree>
    <p:extLst>
      <p:ext uri="{BB962C8B-B14F-4D97-AF65-F5344CB8AC3E}">
        <p14:creationId xmlns:p14="http://schemas.microsoft.com/office/powerpoint/2010/main" val="74728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2C48-C249-448F-889E-1FE548CB8A54}"/>
              </a:ext>
            </a:extLst>
          </p:cNvPr>
          <p:cNvSpPr>
            <a:spLocks noGrp="1"/>
          </p:cNvSpPr>
          <p:nvPr>
            <p:ph type="title"/>
          </p:nvPr>
        </p:nvSpPr>
        <p:spPr/>
        <p:txBody>
          <a:bodyPr/>
          <a:lstStyle/>
          <a:p>
            <a:r>
              <a:rPr lang="en-US" b="1" dirty="0">
                <a:solidFill>
                  <a:schemeClr val="accent1"/>
                </a:solidFill>
                <a:latin typeface="Bookman Old Style"/>
                <a:cs typeface="Calibri Light"/>
              </a:rPr>
              <a:t>MODULES</a:t>
            </a:r>
            <a:endParaRPr lang="en-IN" dirty="0"/>
          </a:p>
        </p:txBody>
      </p:sp>
      <p:sp>
        <p:nvSpPr>
          <p:cNvPr id="3" name="Content Placeholder 2">
            <a:extLst>
              <a:ext uri="{FF2B5EF4-FFF2-40B4-BE49-F238E27FC236}">
                <a16:creationId xmlns:a16="http://schemas.microsoft.com/office/drawing/2014/main" id="{E4A16039-9EC4-4A63-A5B2-00BE9F7F8E67}"/>
              </a:ext>
            </a:extLst>
          </p:cNvPr>
          <p:cNvSpPr>
            <a:spLocks noGrp="1"/>
          </p:cNvSpPr>
          <p:nvPr>
            <p:ph idx="1"/>
          </p:nvPr>
        </p:nvSpPr>
        <p:spPr/>
        <p:txBody>
          <a:bodyPr>
            <a:normAutofit fontScale="85000" lnSpcReduction="20000"/>
          </a:bodyPr>
          <a:lstStyle/>
          <a:p>
            <a:r>
              <a:rPr lang="en-US" sz="2800" dirty="0">
                <a:ea typeface="+mn-lt"/>
                <a:cs typeface="+mn-lt"/>
              </a:rPr>
              <a:t>Interface creation for Online banking system. </a:t>
            </a:r>
          </a:p>
          <a:p>
            <a:r>
              <a:rPr lang="en-US" sz="2800" dirty="0">
                <a:ea typeface="+mn-lt"/>
                <a:cs typeface="+mn-lt"/>
              </a:rPr>
              <a:t> Register/Log-in by customers to access their bank accounts (savings or current or both) </a:t>
            </a:r>
          </a:p>
          <a:p>
            <a:r>
              <a:rPr lang="en-US" sz="2800" dirty="0">
                <a:ea typeface="+mn-lt"/>
                <a:cs typeface="+mn-lt"/>
              </a:rPr>
              <a:t> Maintaining records of deposition, transactions by customers and customer details. </a:t>
            </a:r>
          </a:p>
          <a:p>
            <a:r>
              <a:rPr lang="en-US" sz="2800" dirty="0">
                <a:ea typeface="+mn-lt"/>
                <a:cs typeface="+mn-lt"/>
              </a:rPr>
              <a:t> Issuing receipts, OTP(s) and mails for transactions.</a:t>
            </a:r>
          </a:p>
          <a:p>
            <a:r>
              <a:rPr lang="en-US" sz="2800" dirty="0">
                <a:ea typeface="+mn-lt"/>
                <a:cs typeface="+mn-lt"/>
              </a:rPr>
              <a:t> Maintaining records of administrators’ details.</a:t>
            </a:r>
          </a:p>
          <a:p>
            <a:r>
              <a:rPr lang="en-US" sz="2800" dirty="0">
                <a:ea typeface="+mn-lt"/>
                <a:cs typeface="+mn-lt"/>
              </a:rPr>
              <a:t> Maintaining records of loans availed to customers.</a:t>
            </a:r>
          </a:p>
          <a:p>
            <a:r>
              <a:rPr lang="en-US" sz="2800" dirty="0">
                <a:ea typeface="+mn-lt"/>
                <a:cs typeface="+mn-lt"/>
              </a:rPr>
              <a:t> Debit/Credit card services </a:t>
            </a:r>
          </a:p>
          <a:p>
            <a:r>
              <a:rPr lang="en-US" sz="2800" dirty="0">
                <a:ea typeface="+mn-lt"/>
                <a:cs typeface="+mn-lt"/>
              </a:rPr>
              <a:t>Maintaining records of bill payments (electricity bills, water bills, municipal bills, credit/debit card bills, etc.) </a:t>
            </a:r>
          </a:p>
          <a:p>
            <a:r>
              <a:rPr lang="en-US" sz="2800" dirty="0">
                <a:ea typeface="+mn-lt"/>
                <a:cs typeface="+mn-lt"/>
              </a:rPr>
              <a:t> Report generation</a:t>
            </a:r>
            <a:endParaRPr lang="en-US" sz="2800" dirty="0">
              <a:cs typeface="Calibri"/>
            </a:endParaRPr>
          </a:p>
          <a:p>
            <a:pPr marL="0" indent="0">
              <a:buNone/>
            </a:pPr>
            <a:endParaRPr lang="en-IN" dirty="0"/>
          </a:p>
        </p:txBody>
      </p:sp>
    </p:spTree>
    <p:extLst>
      <p:ext uri="{BB962C8B-B14F-4D97-AF65-F5344CB8AC3E}">
        <p14:creationId xmlns:p14="http://schemas.microsoft.com/office/powerpoint/2010/main" val="5954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D42E1-D526-442A-A81F-B139B490015E}"/>
              </a:ext>
            </a:extLst>
          </p:cNvPr>
          <p:cNvSpPr>
            <a:spLocks noGrp="1"/>
          </p:cNvSpPr>
          <p:nvPr>
            <p:ph type="title"/>
          </p:nvPr>
        </p:nvSpPr>
        <p:spPr>
          <a:xfrm>
            <a:off x="1339126" y="3843082"/>
            <a:ext cx="7844789" cy="1430463"/>
          </a:xfrm>
        </p:spPr>
        <p:txBody>
          <a:bodyPr anchor="t">
            <a:noAutofit/>
          </a:bodyPr>
          <a:lstStyle/>
          <a:p>
            <a:r>
              <a:rPr lang="en-US" sz="5400" b="1" i="1" u="sng" dirty="0">
                <a:latin typeface="Calibri Light"/>
                <a:cs typeface="Calibri Light"/>
              </a:rPr>
              <a:t>ENHANCED ER DIAGRAM</a:t>
            </a:r>
          </a:p>
        </p:txBody>
      </p:sp>
      <p:sp>
        <p:nvSpPr>
          <p:cNvPr id="11"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432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2BEB-0A48-41C1-8EE4-97995C961F1E}"/>
              </a:ext>
            </a:extLst>
          </p:cNvPr>
          <p:cNvSpPr>
            <a:spLocks noGrp="1"/>
          </p:cNvSpPr>
          <p:nvPr>
            <p:ph type="title"/>
          </p:nvPr>
        </p:nvSpPr>
        <p:spPr/>
        <p:txBody>
          <a:bodyPr/>
          <a:lstStyle/>
          <a:p>
            <a:endParaRPr lang="en-US"/>
          </a:p>
        </p:txBody>
      </p:sp>
      <p:pic>
        <p:nvPicPr>
          <p:cNvPr id="7" name="Picture 7" descr="Diagram, schematic&#10;&#10;Description automatically generated">
            <a:extLst>
              <a:ext uri="{FF2B5EF4-FFF2-40B4-BE49-F238E27FC236}">
                <a16:creationId xmlns:a16="http://schemas.microsoft.com/office/drawing/2014/main" id="{E48D570A-E336-4C28-B7B2-2E54FA23E836}"/>
              </a:ext>
            </a:extLst>
          </p:cNvPr>
          <p:cNvPicPr>
            <a:picLocks noGrp="1" noChangeAspect="1"/>
          </p:cNvPicPr>
          <p:nvPr>
            <p:ph idx="1"/>
          </p:nvPr>
        </p:nvPicPr>
        <p:blipFill>
          <a:blip r:embed="rId2"/>
          <a:stretch>
            <a:fillRect/>
          </a:stretch>
        </p:blipFill>
        <p:spPr>
          <a:xfrm>
            <a:off x="3771507" y="1455484"/>
            <a:ext cx="4275762" cy="4351338"/>
          </a:xfrm>
        </p:spPr>
      </p:pic>
    </p:spTree>
    <p:extLst>
      <p:ext uri="{BB962C8B-B14F-4D97-AF65-F5344CB8AC3E}">
        <p14:creationId xmlns:p14="http://schemas.microsoft.com/office/powerpoint/2010/main" val="12592028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44</TotalTime>
  <Words>3555</Words>
  <Application>Microsoft Office PowerPoint</Application>
  <PresentationFormat>Widescreen</PresentationFormat>
  <Paragraphs>396</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Bookman Old Style</vt:lpstr>
      <vt:lpstr>Calibri</vt:lpstr>
      <vt:lpstr>Calibri Light</vt:lpstr>
      <vt:lpstr>Times New Roman</vt:lpstr>
      <vt:lpstr>Wingdings</vt:lpstr>
      <vt:lpstr>Office Theme</vt:lpstr>
      <vt:lpstr>REVIEW-02</vt:lpstr>
      <vt:lpstr>CONTENT</vt:lpstr>
      <vt:lpstr>INTRODUCTION</vt:lpstr>
      <vt:lpstr>PROBLEM DEFINITION</vt:lpstr>
      <vt:lpstr>AIM</vt:lpstr>
      <vt:lpstr>FUNCTIONALITIES</vt:lpstr>
      <vt:lpstr>MODULES</vt:lpstr>
      <vt:lpstr>ENHANCED ER DIAGRAM</vt:lpstr>
      <vt:lpstr>PowerPoint Presentation</vt:lpstr>
      <vt:lpstr>NORMALISATION</vt:lpstr>
      <vt:lpstr>PowerPoint Presentation</vt:lpstr>
      <vt:lpstr>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BCNF </vt:lpstr>
      <vt:lpstr>PowerPoint Presentation</vt:lpstr>
      <vt:lpstr>PowerPoint Presentation</vt:lpstr>
      <vt:lpstr>PowerPoint Presentation</vt:lpstr>
      <vt:lpstr>CREATION OF TABLES</vt:lpstr>
      <vt:lpstr> ADMINISTRATOR TABLE  Create TABLE ADMINISTRATOR (Emp_id varchar(10) PRIMARY KEY, Emp_firstName varchar(30), Emp_lastName varchar(30), Emp_Gender char(1), Emp_DOB date, Emp_Designation varchar2(20),Hired_date date, Emp_workingStatus varchar2(20));    </vt:lpstr>
      <vt:lpstr>CUSTOMER TABLE Create Table CUSTOMER (Customer_id int PRIMARY KEY, AccountID varchar(20), UserLoginID int, Customer_firstName varchar(30), Customer_lastName varchar(30), Customer_Gender char(1), DOB date , Customer_Address varchar2(100), Zip_code int, Email_Id varchar(30));</vt:lpstr>
      <vt:lpstr>ACCOUNT_DETAILS Create table ACCOUNT_DETAILS (AccountID varchar(20) PRIMARY KEY, CurrentBalance float, AccountType varchar2(20), AccountStatus varchar2(20), SavingsInterestRate float); </vt:lpstr>
      <vt:lpstr>REGISTRATION Create table REGISTRATION (RegisterID int PRIMARY KEY, UserName varchar(20), UserLoginID int, Password varchar(12), Email_Id varchar(30), Mobile_no1 number(10));</vt:lpstr>
      <vt:lpstr>SECURITY QUESTION AND ANSWER Create Table SECURITY_ANSS (UserLoginID int PRIMARY KEY, Security_QuestID varchar(3), Security_Ans varchar(20)); Create Table SECURITY_QUEST (Security_QuestID varchar(3) PRIMARY KEY, Security_Questions varchar(50));</vt:lpstr>
      <vt:lpstr>TRANSACTION Create table TRANSACTION (TransactionID varchar(15) PRIMARY KEY, TransactionDate date, TransactionTime timestamp, TransactionType varchar2(20), TransactionAmount float, NewBalance float, WithdrawalCount int, DepositCount int, OldBalance float);</vt:lpstr>
      <vt:lpstr>CONDT....</vt:lpstr>
      <vt:lpstr>LOANTYPE AND LOAN_DETAILS Create table LOANTYPE (Loan_Type varchar2(20) PRIMARY KEY, InterestRate float); Create table LOAN_DETAILS (LoanNumber int PRIMARY KEY, LoanAmount float, LoanApprovalDate date, Loan_Type varchar2(20)) ;</vt:lpstr>
      <vt:lpstr>CARD_DETAILS AND BILL_PAYMENTS Create table CARD_DETAILS (CardNumber varchar(16) PRIMARY KEY, CardHolder varchar2(20), CardType varchar(20), CCV number(3), ExpirtDate date) ; Create table BILL_PAYMENTS (BillPayment_no varchar(20) PRIMARY KEY, PaymentType varchar(30),PaymentConfirmation varchar(15), PaymentAmount float); </vt:lpstr>
      <vt:lpstr>FAILEDTRANSACTIONLOG AND CUS_MOBILE Create table FailedTransactionLog (FailedTransaction_errorType varchar(30), FailedTransactionID varchar(15) PRIMARY KEY) ; Create table Cus_Mobile (Customer_id int, Mobile_no number(10),PRIMARY KEY (Customer_id,Mobile_no));</vt:lpstr>
      <vt:lpstr>EMP_NUMBER AND LOAN_CUSTOMER Create table Emp_Mob(Emp_id varchar(10), Emp_Mobile number(10),PRIMARY KEY (Emp_id, Emp_Mobile) ); Create table  Loan_num(Customer_id int, LoanNumber int,PRIMARY KEY (Customer_id,LoanNumber));</vt:lpstr>
      <vt:lpstr>TRANSACT AND BILL Create table Transact (AccountID varchar(20), TransactionID varchar(15), PRIMARY KEY (AccountID,TransactionID)); Create table Bill (AccountID varchar(20), Billpayment_no varchar(20), PRIMARY KEY (AccountID,Billpayment_no));</vt:lpstr>
      <vt:lpstr>STATE_CITY , ZIP AND USERLOGINS Create Table State_city(City varchar2(20),State varchar2(20)); Create table Zip (Zip_code int, City varchar2(20)); Create Table USERLOGINS (UserLoginID int PRIMARY KEY, UserName varchar(20), password varchar(12)); </vt:lpstr>
      <vt:lpstr>USER INTERFACE</vt:lpstr>
      <vt:lpstr>HomePage</vt:lpstr>
      <vt:lpstr>Admin Login </vt:lpstr>
      <vt:lpstr>Registration</vt:lpstr>
      <vt:lpstr>User Login</vt:lpstr>
      <vt:lpstr>Security Check</vt:lpstr>
      <vt:lpstr>User Acc (sample user)</vt:lpstr>
      <vt:lpstr>User Details Updation</vt:lpstr>
      <vt:lpstr>Loan Form</vt:lpstr>
      <vt:lpstr>Bill Payment</vt:lpstr>
      <vt:lpstr>Transfer Page</vt:lpstr>
      <vt:lpstr>Feedback</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Sharon Bianca R - [CB.EN.U4CSE20258]</cp:lastModifiedBy>
  <cp:revision>373</cp:revision>
  <dcterms:created xsi:type="dcterms:W3CDTF">2021-12-21T14:09:30Z</dcterms:created>
  <dcterms:modified xsi:type="dcterms:W3CDTF">2021-12-22T05:37:02Z</dcterms:modified>
</cp:coreProperties>
</file>